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eg&amp;ehk=0boI5vEUHhFdBS5IrUtHMA&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8"/>
  </p:notesMasterIdLst>
  <p:sldIdLst>
    <p:sldId id="256" r:id="rId2"/>
    <p:sldId id="307" r:id="rId3"/>
    <p:sldId id="279" r:id="rId4"/>
    <p:sldId id="257" r:id="rId5"/>
    <p:sldId id="263" r:id="rId6"/>
    <p:sldId id="258" r:id="rId7"/>
    <p:sldId id="300" r:id="rId8"/>
    <p:sldId id="274" r:id="rId9"/>
    <p:sldId id="303" r:id="rId10"/>
    <p:sldId id="301" r:id="rId11"/>
    <p:sldId id="302" r:id="rId12"/>
    <p:sldId id="284" r:id="rId13"/>
    <p:sldId id="305" r:id="rId14"/>
    <p:sldId id="271" r:id="rId15"/>
    <p:sldId id="275" r:id="rId16"/>
    <p:sldId id="264" r:id="rId17"/>
    <p:sldId id="296" r:id="rId18"/>
    <p:sldId id="265" r:id="rId19"/>
    <p:sldId id="273" r:id="rId20"/>
    <p:sldId id="277" r:id="rId21"/>
    <p:sldId id="289" r:id="rId22"/>
    <p:sldId id="288" r:id="rId23"/>
    <p:sldId id="290" r:id="rId24"/>
    <p:sldId id="291" r:id="rId25"/>
    <p:sldId id="280" r:id="rId26"/>
    <p:sldId id="294" r:id="rId27"/>
    <p:sldId id="306" r:id="rId28"/>
    <p:sldId id="272" r:id="rId29"/>
    <p:sldId id="309" r:id="rId30"/>
    <p:sldId id="278" r:id="rId31"/>
    <p:sldId id="261" r:id="rId32"/>
    <p:sldId id="281" r:id="rId33"/>
    <p:sldId id="292" r:id="rId34"/>
    <p:sldId id="304" r:id="rId35"/>
    <p:sldId id="282" r:id="rId36"/>
    <p:sldId id="30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1" autoAdjust="0"/>
    <p:restoredTop sz="94685" autoAdjust="0"/>
  </p:normalViewPr>
  <p:slideViewPr>
    <p:cSldViewPr>
      <p:cViewPr varScale="1">
        <p:scale>
          <a:sx n="68" d="100"/>
          <a:sy n="68" d="100"/>
        </p:scale>
        <p:origin x="1452" y="7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4F4B18A4-E9B7-4803-B61C-98670DA48BC8}" type="datetimeFigureOut">
              <a:rPr lang="en-US" smtClean="0"/>
              <a:t>5/10/2018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5594B070-52CC-4853-9805-54261C1CB0AC}" type="slidenum">
              <a:rPr lang="en-US" smtClean="0"/>
              <a:t>‹#›</a:t>
            </a:fld>
            <a:endParaRPr lang="en-US" dirty="0"/>
          </a:p>
        </p:txBody>
      </p:sp>
    </p:spTree>
    <p:extLst>
      <p:ext uri="{BB962C8B-B14F-4D97-AF65-F5344CB8AC3E}">
        <p14:creationId xmlns:p14="http://schemas.microsoft.com/office/powerpoint/2010/main" val="237321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choosing</a:t>
            </a:r>
            <a:r>
              <a:rPr lang="en-US" baseline="0" dirty="0"/>
              <a:t> this workshop.  I know we are right before lunch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1</a:t>
            </a:fld>
            <a:endParaRPr lang="en-US" dirty="0"/>
          </a:p>
        </p:txBody>
      </p:sp>
    </p:spTree>
    <p:extLst>
      <p:ext uri="{BB962C8B-B14F-4D97-AF65-F5344CB8AC3E}">
        <p14:creationId xmlns:p14="http://schemas.microsoft.com/office/powerpoint/2010/main" val="1621969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and Significance of</a:t>
            </a:r>
            <a:r>
              <a:rPr lang="en-US" baseline="0" dirty="0"/>
              <a:t> knowing where the jobs are currently and in the future.   Getting state agencies out of their boxes or silos to share information</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10</a:t>
            </a:fld>
            <a:endParaRPr lang="en-US" dirty="0"/>
          </a:p>
        </p:txBody>
      </p:sp>
    </p:spTree>
    <p:extLst>
      <p:ext uri="{BB962C8B-B14F-4D97-AF65-F5344CB8AC3E}">
        <p14:creationId xmlns:p14="http://schemas.microsoft.com/office/powerpoint/2010/main" val="2177546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a:t>
            </a:r>
            <a:r>
              <a:rPr lang="en-US" baseline="0" dirty="0"/>
              <a:t> and Opportunity    Everyone should have the same opportunities.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11</a:t>
            </a:fld>
            <a:endParaRPr lang="en-US" dirty="0"/>
          </a:p>
        </p:txBody>
      </p:sp>
    </p:spTree>
    <p:extLst>
      <p:ext uri="{BB962C8B-B14F-4D97-AF65-F5344CB8AC3E}">
        <p14:creationId xmlns:p14="http://schemas.microsoft.com/office/powerpoint/2010/main" val="2177546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a:t>
            </a:r>
            <a:r>
              <a:rPr lang="en-US" baseline="0" dirty="0"/>
              <a:t> differently,   get agencies out of their “box” or Silos    </a:t>
            </a:r>
            <a:r>
              <a:rPr lang="en-US" dirty="0"/>
              <a:t>One example, Department</a:t>
            </a:r>
            <a:r>
              <a:rPr lang="en-US" baseline="0" dirty="0"/>
              <a:t> of Labor Employment and Training, </a:t>
            </a:r>
            <a:r>
              <a:rPr lang="en-US" dirty="0"/>
              <a:t> worked closely with other state agencies</a:t>
            </a:r>
            <a:r>
              <a:rPr lang="en-US" baseline="0" dirty="0"/>
              <a:t> </a:t>
            </a:r>
            <a:r>
              <a:rPr lang="en-US" dirty="0"/>
              <a:t>in revising</a:t>
            </a:r>
            <a:r>
              <a:rPr lang="en-US" baseline="0" dirty="0"/>
              <a:t> </a:t>
            </a:r>
            <a:r>
              <a:rPr lang="en-US" dirty="0"/>
              <a:t>to the Request</a:t>
            </a:r>
            <a:r>
              <a:rPr lang="en-US" baseline="0" dirty="0"/>
              <a:t> for Proposals for </a:t>
            </a:r>
            <a:r>
              <a:rPr lang="en-US" dirty="0"/>
              <a:t>youth and adult</a:t>
            </a:r>
            <a:r>
              <a:rPr lang="en-US" baseline="0" dirty="0"/>
              <a:t> training </a:t>
            </a:r>
            <a:r>
              <a:rPr lang="en-US" dirty="0"/>
              <a:t>programs. </a:t>
            </a:r>
          </a:p>
        </p:txBody>
      </p:sp>
      <p:sp>
        <p:nvSpPr>
          <p:cNvPr id="4" name="Slide Number Placeholder 3"/>
          <p:cNvSpPr>
            <a:spLocks noGrp="1"/>
          </p:cNvSpPr>
          <p:nvPr>
            <p:ph type="sldNum" sz="quarter" idx="10"/>
          </p:nvPr>
        </p:nvSpPr>
        <p:spPr/>
        <p:txBody>
          <a:bodyPr/>
          <a:lstStyle/>
          <a:p>
            <a:fld id="{5594B070-52CC-4853-9805-54261C1CB0AC}" type="slidenum">
              <a:rPr lang="en-US" smtClean="0"/>
              <a:t>12</a:t>
            </a:fld>
            <a:endParaRPr lang="en-US" dirty="0"/>
          </a:p>
        </p:txBody>
      </p:sp>
    </p:spTree>
    <p:extLst>
      <p:ext uri="{BB962C8B-B14F-4D97-AF65-F5344CB8AC3E}">
        <p14:creationId xmlns:p14="http://schemas.microsoft.com/office/powerpoint/2010/main" val="62976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  = Hallmarks</a:t>
            </a:r>
            <a:r>
              <a:rPr lang="en-US" baseline="0" dirty="0"/>
              <a:t> of Excellence .  This is a change in thinking for most of us.  Employers and job seekers are both our customers .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13</a:t>
            </a:fld>
            <a:endParaRPr lang="en-US" dirty="0"/>
          </a:p>
        </p:txBody>
      </p:sp>
    </p:spTree>
    <p:extLst>
      <p:ext uri="{BB962C8B-B14F-4D97-AF65-F5344CB8AC3E}">
        <p14:creationId xmlns:p14="http://schemas.microsoft.com/office/powerpoint/2010/main" val="3394288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still occurring.     Monthly meetings are held in each county to assist</a:t>
            </a:r>
            <a:r>
              <a:rPr lang="en-US" baseline="0" dirty="0"/>
              <a:t> providers with information, referrals, and share strengths.    Knowing what is available in your own state, in your own county, in your neighborhood, is an asset and saves on duplication of effort.</a:t>
            </a:r>
          </a:p>
          <a:p>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14</a:t>
            </a:fld>
            <a:endParaRPr lang="en-US" dirty="0"/>
          </a:p>
        </p:txBody>
      </p:sp>
    </p:spTree>
    <p:extLst>
      <p:ext uri="{BB962C8B-B14F-4D97-AF65-F5344CB8AC3E}">
        <p14:creationId xmlns:p14="http://schemas.microsoft.com/office/powerpoint/2010/main" val="2332903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DWDB is the Delaware</a:t>
            </a:r>
            <a:r>
              <a:rPr lang="en-US" baseline="0" dirty="0"/>
              <a:t> Workforce Development Board --   William Potter is the Director.    The state plan was not something we just submitted, it is something that guided us in making changes.   We are being measured on completing what is in the plan.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15</a:t>
            </a:fld>
            <a:endParaRPr lang="en-US" dirty="0"/>
          </a:p>
        </p:txBody>
      </p:sp>
    </p:spTree>
    <p:extLst>
      <p:ext uri="{BB962C8B-B14F-4D97-AF65-F5344CB8AC3E}">
        <p14:creationId xmlns:p14="http://schemas.microsoft.com/office/powerpoint/2010/main" val="3530803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Leadership</a:t>
            </a:r>
            <a:r>
              <a:rPr lang="en-US" baseline="0" dirty="0"/>
              <a:t> Team continues to grow, meet, review and discuss.   It does include everyone,  and works hard to ensure the agencies are partnering and moving forward.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16</a:t>
            </a:fld>
            <a:endParaRPr lang="en-US" dirty="0"/>
          </a:p>
        </p:txBody>
      </p:sp>
    </p:spTree>
    <p:extLst>
      <p:ext uri="{BB962C8B-B14F-4D97-AF65-F5344CB8AC3E}">
        <p14:creationId xmlns:p14="http://schemas.microsoft.com/office/powerpoint/2010/main" val="4162354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 significate</a:t>
            </a:r>
            <a:r>
              <a:rPr lang="en-US" baseline="0" dirty="0"/>
              <a:t> change in how agencies operate is the WIOA Operator.    </a:t>
            </a:r>
            <a:r>
              <a:rPr lang="en-US" dirty="0"/>
              <a:t>This is Hope Ellsworth,</a:t>
            </a:r>
            <a:r>
              <a:rPr lang="en-US" baseline="0" dirty="0"/>
              <a:t>   She is instrumental in brining all agencies together.    She is involved in every county, and is a main linkage piece of  WIOA </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17</a:t>
            </a:fld>
            <a:endParaRPr lang="en-US"/>
          </a:p>
        </p:txBody>
      </p:sp>
    </p:spTree>
    <p:extLst>
      <p:ext uri="{BB962C8B-B14F-4D97-AF65-F5344CB8AC3E}">
        <p14:creationId xmlns:p14="http://schemas.microsoft.com/office/powerpoint/2010/main" val="441136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laws intent is to make agency partnerships</a:t>
            </a:r>
            <a:r>
              <a:rPr lang="en-US" baseline="0" dirty="0"/>
              <a:t> </a:t>
            </a:r>
            <a:r>
              <a:rPr lang="en-US" sz="2000" b="1" baseline="0" dirty="0"/>
              <a:t>Robust, Vibrant,  Meaningful, and Seamless</a:t>
            </a:r>
            <a:endParaRPr lang="en-US" sz="1600" b="1" dirty="0"/>
          </a:p>
        </p:txBody>
      </p:sp>
      <p:sp>
        <p:nvSpPr>
          <p:cNvPr id="4" name="Slide Number Placeholder 3"/>
          <p:cNvSpPr>
            <a:spLocks noGrp="1"/>
          </p:cNvSpPr>
          <p:nvPr>
            <p:ph type="sldNum" sz="quarter" idx="10"/>
          </p:nvPr>
        </p:nvSpPr>
        <p:spPr/>
        <p:txBody>
          <a:bodyPr/>
          <a:lstStyle/>
          <a:p>
            <a:fld id="{5594B070-52CC-4853-9805-54261C1CB0AC}" type="slidenum">
              <a:rPr lang="en-US" smtClean="0"/>
              <a:t>18</a:t>
            </a:fld>
            <a:endParaRPr lang="en-US" dirty="0"/>
          </a:p>
        </p:txBody>
      </p:sp>
    </p:spTree>
    <p:extLst>
      <p:ext uri="{BB962C8B-B14F-4D97-AF65-F5344CB8AC3E}">
        <p14:creationId xmlns:p14="http://schemas.microsoft.com/office/powerpoint/2010/main" val="4276168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 is all about generating</a:t>
            </a:r>
            <a:r>
              <a:rPr lang="en-US" baseline="0" dirty="0"/>
              <a:t> partnerships and teamwork.    Seamless services being provided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19</a:t>
            </a:fld>
            <a:endParaRPr lang="en-US" dirty="0"/>
          </a:p>
        </p:txBody>
      </p:sp>
    </p:spTree>
    <p:extLst>
      <p:ext uri="{BB962C8B-B14F-4D97-AF65-F5344CB8AC3E}">
        <p14:creationId xmlns:p14="http://schemas.microsoft.com/office/powerpoint/2010/main" val="142374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ask questions as we go</a:t>
            </a:r>
            <a:r>
              <a:rPr lang="en-US" baseline="0" dirty="0"/>
              <a:t> along.   This PowerPoint  along with all the other workshops information will be available on-line after the convening for reference.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2</a:t>
            </a:fld>
            <a:endParaRPr lang="en-US" dirty="0"/>
          </a:p>
        </p:txBody>
      </p:sp>
    </p:spTree>
    <p:extLst>
      <p:ext uri="{BB962C8B-B14F-4D97-AF65-F5344CB8AC3E}">
        <p14:creationId xmlns:p14="http://schemas.microsoft.com/office/powerpoint/2010/main" val="3570896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meetings are held in each county to assist</a:t>
            </a:r>
            <a:r>
              <a:rPr lang="en-US" baseline="0" dirty="0"/>
              <a:t> providers with information, referrals, and share strengths.    Knowing what is available in your own state, in your own county, in your neighborhood, is an asset and saves on duplication of effort.</a:t>
            </a:r>
          </a:p>
          <a:p>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20</a:t>
            </a:fld>
            <a:endParaRPr lang="en-US" dirty="0"/>
          </a:p>
        </p:txBody>
      </p:sp>
    </p:spTree>
    <p:extLst>
      <p:ext uri="{BB962C8B-B14F-4D97-AF65-F5344CB8AC3E}">
        <p14:creationId xmlns:p14="http://schemas.microsoft.com/office/powerpoint/2010/main" val="2272430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Stop offices provide assistance, job search tips, workshops,  computers, fax machines, and are open to the public.    Inspiration spaces are available at the libraries to help with job searches.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21</a:t>
            </a:fld>
            <a:endParaRPr lang="en-US" dirty="0"/>
          </a:p>
        </p:txBody>
      </p:sp>
    </p:spTree>
    <p:extLst>
      <p:ext uri="{BB962C8B-B14F-4D97-AF65-F5344CB8AC3E}">
        <p14:creationId xmlns:p14="http://schemas.microsoft.com/office/powerpoint/2010/main" val="1683880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22</a:t>
            </a:fld>
            <a:endParaRPr lang="en-US" dirty="0"/>
          </a:p>
        </p:txBody>
      </p:sp>
    </p:spTree>
    <p:extLst>
      <p:ext uri="{BB962C8B-B14F-4D97-AF65-F5344CB8AC3E}">
        <p14:creationId xmlns:p14="http://schemas.microsoft.com/office/powerpoint/2010/main" val="3805519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available via</a:t>
            </a:r>
            <a:r>
              <a:rPr lang="en-US" baseline="0" dirty="0"/>
              <a:t> request to any agency for use.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23</a:t>
            </a:fld>
            <a:endParaRPr lang="en-US" dirty="0"/>
          </a:p>
        </p:txBody>
      </p:sp>
    </p:spTree>
    <p:extLst>
      <p:ext uri="{BB962C8B-B14F-4D97-AF65-F5344CB8AC3E}">
        <p14:creationId xmlns:p14="http://schemas.microsoft.com/office/powerpoint/2010/main" val="690915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available at joblink.delaware.gov.  Under the</a:t>
            </a:r>
            <a:r>
              <a:rPr lang="en-US" baseline="0" dirty="0"/>
              <a:t> Resource tab,   you will find,   the convening information the Mobile Unit request, the Partners.  Tons of information is available under Resources.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24</a:t>
            </a:fld>
            <a:endParaRPr lang="en-US" dirty="0"/>
          </a:p>
        </p:txBody>
      </p:sp>
    </p:spTree>
    <p:extLst>
      <p:ext uri="{BB962C8B-B14F-4D97-AF65-F5344CB8AC3E}">
        <p14:creationId xmlns:p14="http://schemas.microsoft.com/office/powerpoint/2010/main" val="3721049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Referrals</a:t>
            </a:r>
            <a:r>
              <a:rPr lang="en-US" baseline="0" dirty="0"/>
              <a:t> helps the job seeker get the assistance they need.   Referrals can and should be done for anyone needing something extra.   As we learn more about one and share our assistance between job seekers.     Referrals are a WIOA measurement, so do refer  Use the method that is best for you.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25</a:t>
            </a:fld>
            <a:endParaRPr lang="en-US" dirty="0"/>
          </a:p>
        </p:txBody>
      </p:sp>
    </p:spTree>
    <p:extLst>
      <p:ext uri="{BB962C8B-B14F-4D97-AF65-F5344CB8AC3E}">
        <p14:creationId xmlns:p14="http://schemas.microsoft.com/office/powerpoint/2010/main" val="4080909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resource</a:t>
            </a:r>
            <a:r>
              <a:rPr lang="en-US" baseline="0" dirty="0"/>
              <a:t> in DJL is the linkage to calendars.   If you have a regularly scheduled event, and you want more attendance,  let Hope know and she will have it added to the calendar.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26</a:t>
            </a:fld>
            <a:endParaRPr lang="en-US" dirty="0"/>
          </a:p>
        </p:txBody>
      </p:sp>
    </p:spTree>
    <p:extLst>
      <p:ext uri="{BB962C8B-B14F-4D97-AF65-F5344CB8AC3E}">
        <p14:creationId xmlns:p14="http://schemas.microsoft.com/office/powerpoint/2010/main" val="3721049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calendars are available</a:t>
            </a:r>
            <a:r>
              <a:rPr lang="en-US" baseline="0" dirty="0"/>
              <a:t> for each county  and can be found on Delaware Joblink</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27</a:t>
            </a:fld>
            <a:endParaRPr lang="en-US" dirty="0"/>
          </a:p>
        </p:txBody>
      </p:sp>
    </p:spTree>
    <p:extLst>
      <p:ext uri="{BB962C8B-B14F-4D97-AF65-F5344CB8AC3E}">
        <p14:creationId xmlns:p14="http://schemas.microsoft.com/office/powerpoint/2010/main" val="3326402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like me,</a:t>
            </a:r>
            <a:r>
              <a:rPr lang="en-US" baseline="0" dirty="0"/>
              <a:t> you would think Final Rules are Final, but no.   More advisories, more guidance, and more changes are being made all the time and will continue to be released as the WIOA evolves, results are reviewed and changes continue to be made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28</a:t>
            </a:fld>
            <a:endParaRPr lang="en-US" dirty="0"/>
          </a:p>
        </p:txBody>
      </p:sp>
    </p:spTree>
    <p:extLst>
      <p:ext uri="{BB962C8B-B14F-4D97-AF65-F5344CB8AC3E}">
        <p14:creationId xmlns:p14="http://schemas.microsoft.com/office/powerpoint/2010/main" val="2240344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Workforce GPS  is a great resource,</a:t>
            </a:r>
            <a:r>
              <a:rPr lang="en-US" baseline="0" dirty="0"/>
              <a:t> and a lot of information and emails.    </a:t>
            </a:r>
            <a:r>
              <a:rPr lang="en-US" baseline="0"/>
              <a:t>Idea generating website.  </a:t>
            </a:r>
            <a:endParaRPr lang="en-US"/>
          </a:p>
        </p:txBody>
      </p:sp>
      <p:sp>
        <p:nvSpPr>
          <p:cNvPr id="4" name="Slide Number Placeholder 3"/>
          <p:cNvSpPr>
            <a:spLocks noGrp="1"/>
          </p:cNvSpPr>
          <p:nvPr>
            <p:ph type="sldNum" sz="quarter" idx="10"/>
          </p:nvPr>
        </p:nvSpPr>
        <p:spPr/>
        <p:txBody>
          <a:bodyPr/>
          <a:lstStyle/>
          <a:p>
            <a:fld id="{5594B070-52CC-4853-9805-54261C1CB0AC}" type="slidenum">
              <a:rPr lang="en-US" smtClean="0"/>
              <a:t>29</a:t>
            </a:fld>
            <a:endParaRPr lang="en-US" dirty="0"/>
          </a:p>
        </p:txBody>
      </p:sp>
    </p:spTree>
    <p:extLst>
      <p:ext uri="{BB962C8B-B14F-4D97-AF65-F5344CB8AC3E}">
        <p14:creationId xmlns:p14="http://schemas.microsoft.com/office/powerpoint/2010/main" val="144644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Acronym</a:t>
            </a:r>
            <a:r>
              <a:rPr lang="en-US" baseline="0" dirty="0"/>
              <a:t> for the law.  </a:t>
            </a:r>
            <a:r>
              <a:rPr lang="en-US" dirty="0"/>
              <a:t>Emphasis</a:t>
            </a:r>
            <a:r>
              <a:rPr lang="en-US" baseline="0" dirty="0"/>
              <a:t> on Innovation    WIOA is transforming how all states handle their workforce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3</a:t>
            </a:fld>
            <a:endParaRPr lang="en-US" dirty="0"/>
          </a:p>
        </p:txBody>
      </p:sp>
    </p:spTree>
    <p:extLst>
      <p:ext uri="{BB962C8B-B14F-4D97-AF65-F5344CB8AC3E}">
        <p14:creationId xmlns:p14="http://schemas.microsoft.com/office/powerpoint/2010/main" val="2915842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measurements will</a:t>
            </a:r>
            <a:r>
              <a:rPr lang="en-US" baseline="0" dirty="0"/>
              <a:t> help everyone work better together.    We are accountable to the communities we serve</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30</a:t>
            </a:fld>
            <a:endParaRPr lang="en-US" dirty="0"/>
          </a:p>
        </p:txBody>
      </p:sp>
    </p:spTree>
    <p:extLst>
      <p:ext uri="{BB962C8B-B14F-4D97-AF65-F5344CB8AC3E}">
        <p14:creationId xmlns:p14="http://schemas.microsoft.com/office/powerpoint/2010/main" val="1911245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all programs</a:t>
            </a:r>
            <a:r>
              <a:rPr lang="en-US" baseline="0" dirty="0"/>
              <a:t> measure their success the same way enables better accountability and more uniform results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31</a:t>
            </a:fld>
            <a:endParaRPr lang="en-US" dirty="0"/>
          </a:p>
        </p:txBody>
      </p:sp>
    </p:spTree>
    <p:extLst>
      <p:ext uri="{BB962C8B-B14F-4D97-AF65-F5344CB8AC3E}">
        <p14:creationId xmlns:p14="http://schemas.microsoft.com/office/powerpoint/2010/main" val="1698605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looking at the</a:t>
            </a:r>
            <a:r>
              <a:rPr lang="en-US" baseline="0" dirty="0"/>
              <a:t> performance, and really looking to see if the programs are working,  and how the data is being captured.  Looking for Options,  Best Practices and Improvements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32</a:t>
            </a:fld>
            <a:endParaRPr lang="en-US" dirty="0"/>
          </a:p>
        </p:txBody>
      </p:sp>
    </p:spTree>
    <p:extLst>
      <p:ext uri="{BB962C8B-B14F-4D97-AF65-F5344CB8AC3E}">
        <p14:creationId xmlns:p14="http://schemas.microsoft.com/office/powerpoint/2010/main" val="3790543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schools</a:t>
            </a:r>
            <a:r>
              <a:rPr lang="en-US" baseline="0" dirty="0"/>
              <a:t> doing job fairs, apprenticeships,  partnerships .   Can anyone shout out a WIOA partnership?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33</a:t>
            </a:fld>
            <a:endParaRPr lang="en-US" dirty="0"/>
          </a:p>
        </p:txBody>
      </p:sp>
    </p:spTree>
    <p:extLst>
      <p:ext uri="{BB962C8B-B14F-4D97-AF65-F5344CB8AC3E}">
        <p14:creationId xmlns:p14="http://schemas.microsoft.com/office/powerpoint/2010/main" val="1947413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just</a:t>
            </a:r>
            <a:r>
              <a:rPr lang="en-US" baseline="0" dirty="0"/>
              <a:t> for the State of Delaware, but for the nation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34</a:t>
            </a:fld>
            <a:endParaRPr lang="en-US" dirty="0"/>
          </a:p>
        </p:txBody>
      </p:sp>
    </p:spTree>
    <p:extLst>
      <p:ext uri="{BB962C8B-B14F-4D97-AF65-F5344CB8AC3E}">
        <p14:creationId xmlns:p14="http://schemas.microsoft.com/office/powerpoint/2010/main" val="783978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 continues to change,</a:t>
            </a:r>
            <a:r>
              <a:rPr lang="en-US" baseline="0" dirty="0"/>
              <a:t> to clarify, to resolve, and link agencies and resources.   Down the road, there may be one place where you can go to link with all agencies without having to re-apply or submit the same documentations.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35</a:t>
            </a:fld>
            <a:endParaRPr lang="en-US" dirty="0"/>
          </a:p>
        </p:txBody>
      </p:sp>
    </p:spTree>
    <p:extLst>
      <p:ext uri="{BB962C8B-B14F-4D97-AF65-F5344CB8AC3E}">
        <p14:creationId xmlns:p14="http://schemas.microsoft.com/office/powerpoint/2010/main" val="3478819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36</a:t>
            </a:fld>
            <a:endParaRPr lang="en-US" dirty="0"/>
          </a:p>
        </p:txBody>
      </p:sp>
    </p:spTree>
    <p:extLst>
      <p:ext uri="{BB962C8B-B14F-4D97-AF65-F5344CB8AC3E}">
        <p14:creationId xmlns:p14="http://schemas.microsoft.com/office/powerpoint/2010/main" val="125742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 became</a:t>
            </a:r>
            <a:r>
              <a:rPr lang="en-US" baseline="0" dirty="0"/>
              <a:t> a law </a:t>
            </a:r>
            <a:r>
              <a:rPr lang="en-US" sz="1300" dirty="0"/>
              <a:t>July 22, 2014.   298 pages of legalize to review, dissect, and implement.    </a:t>
            </a:r>
          </a:p>
        </p:txBody>
      </p:sp>
      <p:sp>
        <p:nvSpPr>
          <p:cNvPr id="4" name="Slide Number Placeholder 3"/>
          <p:cNvSpPr>
            <a:spLocks noGrp="1"/>
          </p:cNvSpPr>
          <p:nvPr>
            <p:ph type="sldNum" sz="quarter" idx="10"/>
          </p:nvPr>
        </p:nvSpPr>
        <p:spPr/>
        <p:txBody>
          <a:bodyPr/>
          <a:lstStyle/>
          <a:p>
            <a:fld id="{5594B070-52CC-4853-9805-54261C1CB0AC}" type="slidenum">
              <a:rPr lang="en-US" smtClean="0"/>
              <a:t>4</a:t>
            </a:fld>
            <a:endParaRPr lang="en-US" dirty="0"/>
          </a:p>
        </p:txBody>
      </p:sp>
    </p:spTree>
    <p:extLst>
      <p:ext uri="{BB962C8B-B14F-4D97-AF65-F5344CB8AC3E}">
        <p14:creationId xmlns:p14="http://schemas.microsoft.com/office/powerpoint/2010/main" val="157866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departments had an impact in and are impacted by</a:t>
            </a:r>
            <a:r>
              <a:rPr lang="en-US" baseline="0" dirty="0"/>
              <a:t> WIOA      They were part of the beginning and continue to work on the implantation across the nation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5</a:t>
            </a:fld>
            <a:endParaRPr lang="en-US" dirty="0"/>
          </a:p>
        </p:txBody>
      </p:sp>
    </p:spTree>
    <p:extLst>
      <p:ext uri="{BB962C8B-B14F-4D97-AF65-F5344CB8AC3E}">
        <p14:creationId xmlns:p14="http://schemas.microsoft.com/office/powerpoint/2010/main" val="163295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everyone in the</a:t>
            </a:r>
            <a:r>
              <a:rPr lang="en-US" baseline="0" dirty="0"/>
              <a:t> United States Workforce    Skilled employees and knowledgeable employers improves the communities.    WIOA is for everyone</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6</a:t>
            </a:fld>
            <a:endParaRPr lang="en-US" dirty="0"/>
          </a:p>
        </p:txBody>
      </p:sp>
    </p:spTree>
    <p:extLst>
      <p:ext uri="{BB962C8B-B14F-4D97-AF65-F5344CB8AC3E}">
        <p14:creationId xmlns:p14="http://schemas.microsoft.com/office/powerpoint/2010/main" val="163295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a:t>
            </a:r>
            <a:r>
              <a:rPr lang="en-US" baseline="0" dirty="0"/>
              <a:t> is designed to impact  Title I Adults,  Dislocated workers, youth, national programs, Job Corps, and Employment Service Programs.  All the Departments involved in writing the law are impacted by WIOA </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7</a:t>
            </a:fld>
            <a:endParaRPr lang="en-US" dirty="0"/>
          </a:p>
        </p:txBody>
      </p:sp>
    </p:spTree>
    <p:extLst>
      <p:ext uri="{BB962C8B-B14F-4D97-AF65-F5344CB8AC3E}">
        <p14:creationId xmlns:p14="http://schemas.microsoft.com/office/powerpoint/2010/main" val="217754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 is about </a:t>
            </a:r>
            <a:r>
              <a:rPr lang="en-US" b="1" dirty="0"/>
              <a:t>aligning,</a:t>
            </a:r>
            <a:r>
              <a:rPr lang="en-US" b="1" baseline="0" dirty="0"/>
              <a:t> merging, knowing.       </a:t>
            </a:r>
            <a:r>
              <a:rPr lang="en-US" baseline="0" dirty="0"/>
              <a:t>Improvement of services with agency referrals ensure everything available is given.</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8</a:t>
            </a:fld>
            <a:endParaRPr lang="en-US" dirty="0"/>
          </a:p>
        </p:txBody>
      </p:sp>
    </p:spTree>
    <p:extLst>
      <p:ext uri="{BB962C8B-B14F-4D97-AF65-F5344CB8AC3E}">
        <p14:creationId xmlns:p14="http://schemas.microsoft.com/office/powerpoint/2010/main" val="2177546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marketable</a:t>
            </a:r>
            <a:r>
              <a:rPr lang="en-US" baseline="0" dirty="0"/>
              <a:t> employees that stay on the job</a:t>
            </a:r>
            <a:endParaRPr lang="en-US" dirty="0"/>
          </a:p>
        </p:txBody>
      </p:sp>
      <p:sp>
        <p:nvSpPr>
          <p:cNvPr id="4" name="Slide Number Placeholder 3"/>
          <p:cNvSpPr>
            <a:spLocks noGrp="1"/>
          </p:cNvSpPr>
          <p:nvPr>
            <p:ph type="sldNum" sz="quarter" idx="10"/>
          </p:nvPr>
        </p:nvSpPr>
        <p:spPr/>
        <p:txBody>
          <a:bodyPr/>
          <a:lstStyle/>
          <a:p>
            <a:fld id="{5594B070-52CC-4853-9805-54261C1CB0AC}" type="slidenum">
              <a:rPr lang="en-US" smtClean="0"/>
              <a:t>9</a:t>
            </a:fld>
            <a:endParaRPr lang="en-US" dirty="0"/>
          </a:p>
        </p:txBody>
      </p:sp>
    </p:spTree>
    <p:extLst>
      <p:ext uri="{BB962C8B-B14F-4D97-AF65-F5344CB8AC3E}">
        <p14:creationId xmlns:p14="http://schemas.microsoft.com/office/powerpoint/2010/main" val="2177546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131741-A68B-48D2-81BF-DC3B6B11739E}" type="datetimeFigureOut">
              <a:rPr lang="en-US" smtClean="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A5526E-DDE9-424A-9FEE-07C169B98EDA}"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131741-A68B-48D2-81BF-DC3B6B11739E}" type="datetimeFigureOut">
              <a:rPr lang="en-US" smtClean="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A5526E-DDE9-424A-9FEE-07C169B98ED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131741-A68B-48D2-81BF-DC3B6B11739E}" type="datetimeFigureOut">
              <a:rPr lang="en-US" smtClean="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A5526E-DDE9-424A-9FEE-07C169B98ED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131741-A68B-48D2-81BF-DC3B6B11739E}" type="datetimeFigureOut">
              <a:rPr lang="en-US" smtClean="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A5526E-DDE9-424A-9FEE-07C169B98ED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131741-A68B-48D2-81BF-DC3B6B11739E}" type="datetimeFigureOut">
              <a:rPr lang="en-US" smtClean="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A5526E-DDE9-424A-9FEE-07C169B98EDA}"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131741-A68B-48D2-81BF-DC3B6B11739E}" type="datetimeFigureOut">
              <a:rPr lang="en-US" smtClean="0"/>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A5526E-DDE9-424A-9FEE-07C169B98ED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131741-A68B-48D2-81BF-DC3B6B11739E}" type="datetimeFigureOut">
              <a:rPr lang="en-US" smtClean="0"/>
              <a:t>5/10/2018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A5526E-DDE9-424A-9FEE-07C169B98EDA}"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131741-A68B-48D2-81BF-DC3B6B11739E}" type="datetimeFigureOut">
              <a:rPr lang="en-US" smtClean="0"/>
              <a:t>5/10/2018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A5526E-DDE9-424A-9FEE-07C169B98ED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31741-A68B-48D2-81BF-DC3B6B11739E}" type="datetimeFigureOut">
              <a:rPr lang="en-US" smtClean="0"/>
              <a:t>5/10/2018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A5526E-DDE9-424A-9FEE-07C169B98ED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131741-A68B-48D2-81BF-DC3B6B11739E}" type="datetimeFigureOut">
              <a:rPr lang="en-US" smtClean="0"/>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A5526E-DDE9-424A-9FEE-07C169B98EDA}"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131741-A68B-48D2-81BF-DC3B6B11739E}" type="datetimeFigureOut">
              <a:rPr lang="en-US" smtClean="0"/>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A5526E-DDE9-424A-9FEE-07C169B98ED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131741-A68B-48D2-81BF-DC3B6B11739E}" type="datetimeFigureOut">
              <a:rPr lang="en-US" smtClean="0"/>
              <a:t>5/10/2018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FA5526E-DDE9-424A-9FEE-07C169B98ED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amp;ehk=0boI5vEUHhFdBS5IrUtHMA&amp;r=0&amp;pid=OfficeInsert"/><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t.delawareworks.com/one-stop-system/System%20Partners.ph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workforcegps.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2508" y="2057400"/>
            <a:ext cx="7761891" cy="1241425"/>
          </a:xfrm>
        </p:spPr>
        <p:txBody>
          <a:bodyPr/>
          <a:lstStyle/>
          <a:p>
            <a:r>
              <a:rPr lang="en-US" dirty="0"/>
              <a:t>The Evolving WIOA  </a:t>
            </a:r>
          </a:p>
        </p:txBody>
      </p:sp>
      <p:sp>
        <p:nvSpPr>
          <p:cNvPr id="5" name="Subtitle 4"/>
          <p:cNvSpPr>
            <a:spLocks noGrp="1"/>
          </p:cNvSpPr>
          <p:nvPr>
            <p:ph type="subTitle" idx="1"/>
          </p:nvPr>
        </p:nvSpPr>
        <p:spPr>
          <a:xfrm>
            <a:off x="1371600" y="3962400"/>
            <a:ext cx="6400800" cy="2057400"/>
          </a:xfrm>
        </p:spPr>
        <p:txBody>
          <a:bodyPr>
            <a:normAutofit fontScale="85000" lnSpcReduction="20000"/>
          </a:bodyPr>
          <a:lstStyle/>
          <a:p>
            <a:r>
              <a:rPr lang="en-US" sz="4000" dirty="0"/>
              <a:t>May 17, 2018</a:t>
            </a:r>
          </a:p>
          <a:p>
            <a:pPr algn="r"/>
            <a:r>
              <a:rPr lang="en-US" sz="2200" dirty="0"/>
              <a:t>Joyce Ottinger</a:t>
            </a:r>
          </a:p>
          <a:p>
            <a:pPr algn="r"/>
            <a:r>
              <a:rPr lang="en-US" sz="2200" dirty="0"/>
              <a:t>Contract Specialist</a:t>
            </a:r>
          </a:p>
          <a:p>
            <a:pPr algn="r"/>
            <a:r>
              <a:rPr lang="en-US" sz="2200" dirty="0"/>
              <a:t>Department of Labor</a:t>
            </a:r>
          </a:p>
          <a:p>
            <a:pPr algn="r"/>
            <a:r>
              <a:rPr lang="en-US" sz="2200" dirty="0"/>
              <a:t>Division of Employment and Training </a:t>
            </a:r>
          </a:p>
          <a:p>
            <a:pPr algn="r"/>
            <a:r>
              <a:rPr lang="en-US" sz="2400" dirty="0"/>
              <a:t> </a:t>
            </a:r>
          </a:p>
          <a:p>
            <a:pPr algn="r"/>
            <a:endParaRPr lang="en-US" dirty="0"/>
          </a:p>
        </p:txBody>
      </p:sp>
      <p:sp>
        <p:nvSpPr>
          <p:cNvPr id="4" name="Title 1"/>
          <p:cNvSpPr txBox="1">
            <a:spLocks/>
          </p:cNvSpPr>
          <p:nvPr/>
        </p:nvSpPr>
        <p:spPr>
          <a:xfrm>
            <a:off x="0" y="0"/>
            <a:ext cx="3733800" cy="89882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solidFill>
                  <a:schemeClr val="bg1"/>
                </a:solidFill>
                <a:effectLst>
                  <a:outerShdw blurRad="38100" dist="38100" dir="2700000" algn="tl">
                    <a:srgbClr val="000000">
                      <a:alpha val="43137"/>
                    </a:srgbClr>
                  </a:outerShdw>
                </a:effectLst>
                <a:latin typeface="+mn-lt"/>
              </a:rPr>
              <a:t>Welcome</a:t>
            </a:r>
          </a:p>
        </p:txBody>
      </p:sp>
      <p:pic>
        <p:nvPicPr>
          <p:cNvPr id="6" name="Picture 2" descr="WIOA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509" y="731985"/>
            <a:ext cx="6454946" cy="1095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ib.delawareworks.com/CLF/usr/img/dol_wib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5724323"/>
            <a:ext cx="1807509" cy="694214"/>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509" y="5405588"/>
            <a:ext cx="1905000" cy="628650"/>
          </a:xfrm>
          <a:prstGeom prst="rect">
            <a:avLst/>
          </a:prstGeom>
        </p:spPr>
      </p:pic>
    </p:spTree>
    <p:extLst>
      <p:ext uri="{BB962C8B-B14F-4D97-AF65-F5344CB8AC3E}">
        <p14:creationId xmlns:p14="http://schemas.microsoft.com/office/powerpoint/2010/main" val="6546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WIOA Improvement Efforts</a:t>
            </a:r>
          </a:p>
        </p:txBody>
      </p:sp>
      <p:sp>
        <p:nvSpPr>
          <p:cNvPr id="5" name="Content Placeholder 4"/>
          <p:cNvSpPr>
            <a:spLocks noGrp="1"/>
          </p:cNvSpPr>
          <p:nvPr>
            <p:ph idx="1"/>
          </p:nvPr>
        </p:nvSpPr>
        <p:spPr/>
        <p:txBody>
          <a:bodyPr>
            <a:normAutofit/>
          </a:bodyPr>
          <a:lstStyle/>
          <a:p>
            <a:r>
              <a:rPr lang="en-US" sz="3200" dirty="0"/>
              <a:t>Improve the quality and labor market relevance of </a:t>
            </a:r>
          </a:p>
          <a:p>
            <a:pPr lvl="1"/>
            <a:r>
              <a:rPr lang="en-US" sz="2800" dirty="0"/>
              <a:t>Workforce Investment, </a:t>
            </a:r>
          </a:p>
          <a:p>
            <a:pPr lvl="1"/>
            <a:r>
              <a:rPr lang="en-US" sz="2800" dirty="0"/>
              <a:t>Education and </a:t>
            </a:r>
          </a:p>
          <a:p>
            <a:pPr lvl="1"/>
            <a:r>
              <a:rPr lang="en-US" sz="2800" dirty="0"/>
              <a:t>Economic Development efforts</a:t>
            </a:r>
          </a:p>
        </p:txBody>
      </p:sp>
    </p:spTree>
    <p:extLst>
      <p:ext uri="{BB962C8B-B14F-4D97-AF65-F5344CB8AC3E}">
        <p14:creationId xmlns:p14="http://schemas.microsoft.com/office/powerpoint/2010/main" val="36631696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WIOA Improvement Efforts</a:t>
            </a:r>
          </a:p>
        </p:txBody>
      </p:sp>
      <p:sp>
        <p:nvSpPr>
          <p:cNvPr id="5" name="Content Placeholder 4"/>
          <p:cNvSpPr>
            <a:spLocks noGrp="1"/>
          </p:cNvSpPr>
          <p:nvPr>
            <p:ph idx="1"/>
          </p:nvPr>
        </p:nvSpPr>
        <p:spPr/>
        <p:txBody>
          <a:bodyPr>
            <a:normAutofit/>
          </a:bodyPr>
          <a:lstStyle/>
          <a:p>
            <a:r>
              <a:rPr lang="en-US" sz="3600" dirty="0"/>
              <a:t>Increase </a:t>
            </a:r>
          </a:p>
          <a:p>
            <a:pPr lvl="1"/>
            <a:r>
              <a:rPr lang="en-US" sz="3200" dirty="0"/>
              <a:t>Access &amp; Opportunities </a:t>
            </a:r>
          </a:p>
          <a:p>
            <a:pPr lvl="2"/>
            <a:r>
              <a:rPr lang="en-US" sz="2800" dirty="0"/>
              <a:t>Employment </a:t>
            </a:r>
          </a:p>
          <a:p>
            <a:pPr lvl="2"/>
            <a:r>
              <a:rPr lang="en-US" sz="2800" dirty="0"/>
              <a:t>Education</a:t>
            </a:r>
          </a:p>
          <a:p>
            <a:pPr lvl="2"/>
            <a:r>
              <a:rPr lang="en-US" sz="2800" dirty="0"/>
              <a:t>Training</a:t>
            </a:r>
          </a:p>
          <a:p>
            <a:pPr lvl="2"/>
            <a:r>
              <a:rPr lang="en-US" sz="2800" dirty="0"/>
              <a:t>Supportive Services</a:t>
            </a:r>
          </a:p>
          <a:p>
            <a:endParaRPr lang="en-US" dirty="0"/>
          </a:p>
          <a:p>
            <a:r>
              <a:rPr lang="en-US" dirty="0"/>
              <a:t>For everyone, but especially those with barriers  </a:t>
            </a:r>
          </a:p>
          <a:p>
            <a:pPr lvl="2"/>
            <a:endParaRPr lang="en-US" dirty="0"/>
          </a:p>
          <a:p>
            <a:pPr lvl="1"/>
            <a:endParaRPr lang="en-US" dirty="0"/>
          </a:p>
          <a:p>
            <a:endParaRPr lang="en-US" dirty="0"/>
          </a:p>
        </p:txBody>
      </p:sp>
    </p:spTree>
    <p:extLst>
      <p:ext uri="{BB962C8B-B14F-4D97-AF65-F5344CB8AC3E}">
        <p14:creationId xmlns:p14="http://schemas.microsoft.com/office/powerpoint/2010/main" val="147078976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609600"/>
            <a:ext cx="7620000" cy="5973762"/>
          </a:xfrm>
        </p:spPr>
        <p:txBody>
          <a:bodyPr>
            <a:normAutofit/>
          </a:bodyPr>
          <a:lstStyle/>
          <a:p>
            <a:pPr algn="l"/>
            <a:r>
              <a:rPr lang="en-US" sz="2800" dirty="0"/>
              <a:t>Requires States to Strategically Align Workforce Development Programs:</a:t>
            </a:r>
            <a:br>
              <a:rPr lang="en-US" sz="2800" dirty="0"/>
            </a:br>
            <a:br>
              <a:rPr lang="en-US" sz="2800" dirty="0"/>
            </a:br>
            <a:r>
              <a:rPr lang="en-US" sz="2800" dirty="0"/>
              <a:t>WIOA ensures that employment and training services provided by the core programs are coordinated and complementary so that job seekers acquire skills and credentials that meet employer needs.</a:t>
            </a:r>
            <a:br>
              <a:rPr lang="en-US" sz="2800" dirty="0"/>
            </a:br>
            <a:br>
              <a:rPr lang="en-US" sz="2800" dirty="0"/>
            </a:br>
            <a:endParaRPr lang="en-US" sz="2800" dirty="0"/>
          </a:p>
        </p:txBody>
      </p:sp>
    </p:spTree>
    <p:extLst>
      <p:ext uri="{BB962C8B-B14F-4D97-AF65-F5344CB8AC3E}">
        <p14:creationId xmlns:p14="http://schemas.microsoft.com/office/powerpoint/2010/main" val="2804875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WIOA Vision</a:t>
            </a:r>
          </a:p>
        </p:txBody>
      </p:sp>
      <p:sp>
        <p:nvSpPr>
          <p:cNvPr id="3" name="Content Placeholder 2"/>
          <p:cNvSpPr>
            <a:spLocks noGrp="1"/>
          </p:cNvSpPr>
          <p:nvPr>
            <p:ph idx="1"/>
          </p:nvPr>
        </p:nvSpPr>
        <p:spPr/>
        <p:txBody>
          <a:bodyPr>
            <a:normAutofit/>
          </a:bodyPr>
          <a:lstStyle/>
          <a:p>
            <a:r>
              <a:rPr lang="en-US" sz="2800" b="1" dirty="0"/>
              <a:t>The WIOA Vision states that the “revitalized workforce system will be characterized by three critical hallmarks of excellence: </a:t>
            </a:r>
          </a:p>
          <a:p>
            <a:pPr marL="1428750" lvl="0" fontAlgn="base">
              <a:lnSpc>
                <a:spcPct val="95000"/>
              </a:lnSpc>
              <a:spcAft>
                <a:spcPct val="0"/>
              </a:spcAft>
              <a:buFontTx/>
              <a:buChar char="•"/>
            </a:pPr>
            <a:r>
              <a:rPr lang="en-US" sz="2000" kern="0" dirty="0">
                <a:solidFill>
                  <a:srgbClr val="000000"/>
                </a:solidFill>
                <a:latin typeface="Arial"/>
              </a:rPr>
              <a:t>The needs of business and workers drive workforce solutions; </a:t>
            </a:r>
          </a:p>
          <a:p>
            <a:pPr marL="1428750" lvl="0" fontAlgn="base">
              <a:lnSpc>
                <a:spcPct val="95000"/>
              </a:lnSpc>
              <a:spcAft>
                <a:spcPct val="0"/>
              </a:spcAft>
              <a:buFontTx/>
              <a:buChar char="•"/>
            </a:pPr>
            <a:r>
              <a:rPr lang="en-US" sz="2000" kern="0" dirty="0">
                <a:solidFill>
                  <a:srgbClr val="000000"/>
                </a:solidFill>
                <a:latin typeface="Arial"/>
              </a:rPr>
              <a:t>One-Stop Centers provide excellent customer service to jobseekers and employers and focus on continuous improvement; and </a:t>
            </a:r>
          </a:p>
          <a:p>
            <a:pPr marL="1428750" lvl="0" fontAlgn="base">
              <a:lnSpc>
                <a:spcPct val="95000"/>
              </a:lnSpc>
              <a:spcAft>
                <a:spcPts val="600"/>
              </a:spcAft>
              <a:buFontTx/>
              <a:buChar char="•"/>
            </a:pPr>
            <a:r>
              <a:rPr lang="en-US" sz="2000" kern="0" dirty="0">
                <a:solidFill>
                  <a:srgbClr val="000000"/>
                </a:solidFill>
                <a:latin typeface="Arial"/>
              </a:rPr>
              <a:t>The workforce system supports strong regional economies and plays an active role in community and workforce development.</a:t>
            </a:r>
          </a:p>
          <a:p>
            <a:endParaRPr lang="en-US" dirty="0"/>
          </a:p>
        </p:txBody>
      </p:sp>
    </p:spTree>
    <p:extLst>
      <p:ext uri="{BB962C8B-B14F-4D97-AF65-F5344CB8AC3E}">
        <p14:creationId xmlns:p14="http://schemas.microsoft.com/office/powerpoint/2010/main" val="3606953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State’s Response</a:t>
            </a:r>
          </a:p>
        </p:txBody>
      </p:sp>
      <p:sp>
        <p:nvSpPr>
          <p:cNvPr id="3" name="Content Placeholder 2"/>
          <p:cNvSpPr>
            <a:spLocks noGrp="1"/>
          </p:cNvSpPr>
          <p:nvPr>
            <p:ph idx="1"/>
          </p:nvPr>
        </p:nvSpPr>
        <p:spPr/>
        <p:txBody>
          <a:bodyPr>
            <a:normAutofit/>
          </a:bodyPr>
          <a:lstStyle/>
          <a:p>
            <a:pPr marL="0" indent="0">
              <a:buNone/>
            </a:pPr>
            <a:r>
              <a:rPr lang="en-US" dirty="0"/>
              <a:t>Development of a WIOA Leadership Team.</a:t>
            </a:r>
          </a:p>
          <a:p>
            <a:r>
              <a:rPr lang="en-US" dirty="0"/>
              <a:t>Monthly Meetings</a:t>
            </a:r>
          </a:p>
          <a:p>
            <a:r>
              <a:rPr lang="en-US" dirty="0"/>
              <a:t> Read, Review, Discuss</a:t>
            </a:r>
          </a:p>
          <a:p>
            <a:r>
              <a:rPr lang="en-US" i="1" dirty="0"/>
              <a:t>Share the points of the Law that the State needed to implement</a:t>
            </a:r>
            <a:endParaRPr lang="en-US" dirty="0"/>
          </a:p>
          <a:p>
            <a:r>
              <a:rPr lang="en-US" dirty="0"/>
              <a:t>Teleconferences</a:t>
            </a:r>
          </a:p>
          <a:p>
            <a:r>
              <a:rPr lang="en-US" dirty="0"/>
              <a:t>Develop more teams across the state</a:t>
            </a:r>
          </a:p>
        </p:txBody>
      </p:sp>
    </p:spTree>
    <p:extLst>
      <p:ext uri="{BB962C8B-B14F-4D97-AF65-F5344CB8AC3E}">
        <p14:creationId xmlns:p14="http://schemas.microsoft.com/office/powerpoint/2010/main" val="2803130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DWDB</a:t>
            </a:r>
          </a:p>
        </p:txBody>
      </p:sp>
      <p:sp>
        <p:nvSpPr>
          <p:cNvPr id="3" name="Content Placeholder 2"/>
          <p:cNvSpPr>
            <a:spLocks noGrp="1"/>
          </p:cNvSpPr>
          <p:nvPr>
            <p:ph idx="1"/>
          </p:nvPr>
        </p:nvSpPr>
        <p:spPr/>
        <p:txBody>
          <a:bodyPr>
            <a:normAutofit/>
          </a:bodyPr>
          <a:lstStyle/>
          <a:p>
            <a:r>
              <a:rPr lang="en-US" dirty="0"/>
              <a:t>The DWDB had the task of developing a state plan as to how they were going to implement the WIOA regulations.</a:t>
            </a:r>
          </a:p>
          <a:p>
            <a:pPr lvl="1"/>
            <a:r>
              <a:rPr lang="en-US" dirty="0"/>
              <a:t>The Governor of each state  submitted a unified state plan outlining the four year strategy for the State’s workforce development system in early 2016. The </a:t>
            </a:r>
            <a:r>
              <a:rPr lang="en-US" i="1" dirty="0"/>
              <a:t>WIOA</a:t>
            </a:r>
            <a:r>
              <a:rPr lang="en-US" dirty="0"/>
              <a:t> State Plans provide valuable information about the various investment, programs, and initiatives underway to serve our jobseekers, students, and businesses across the country.</a:t>
            </a:r>
          </a:p>
          <a:p>
            <a:pPr lvl="2"/>
            <a:r>
              <a:rPr lang="en-US" dirty="0"/>
              <a:t>Responsible for state workforce development planning and the vision for our system in Delaware. </a:t>
            </a:r>
          </a:p>
          <a:p>
            <a:pPr lvl="2"/>
            <a:r>
              <a:rPr lang="en-US" dirty="0"/>
              <a:t>Focus on unifying the agencies across the state and building relationships and linkages with outside agencies </a:t>
            </a:r>
          </a:p>
        </p:txBody>
      </p:sp>
    </p:spTree>
    <p:extLst>
      <p:ext uri="{BB962C8B-B14F-4D97-AF65-F5344CB8AC3E}">
        <p14:creationId xmlns:p14="http://schemas.microsoft.com/office/powerpoint/2010/main" val="3804624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400"/>
            <a:ext cx="7024744" cy="533400"/>
          </a:xfrm>
        </p:spPr>
        <p:txBody>
          <a:bodyPr>
            <a:normAutofit fontScale="90000"/>
          </a:bodyPr>
          <a:lstStyle/>
          <a:p>
            <a:r>
              <a:rPr lang="en-US" dirty="0"/>
              <a:t>WIOA Leadership Team</a:t>
            </a:r>
          </a:p>
        </p:txBody>
      </p:sp>
      <p:sp>
        <p:nvSpPr>
          <p:cNvPr id="3" name="Content Placeholder 2"/>
          <p:cNvSpPr>
            <a:spLocks noGrp="1"/>
          </p:cNvSpPr>
          <p:nvPr>
            <p:ph idx="1"/>
          </p:nvPr>
        </p:nvSpPr>
        <p:spPr>
          <a:xfrm>
            <a:off x="838200" y="1371600"/>
            <a:ext cx="7620000" cy="4461029"/>
          </a:xfrm>
        </p:spPr>
        <p:txBody>
          <a:bodyPr>
            <a:normAutofit fontScale="92500"/>
          </a:bodyPr>
          <a:lstStyle/>
          <a:p>
            <a:pPr marL="68580" indent="0">
              <a:buNone/>
            </a:pPr>
            <a:endParaRPr lang="en-US" sz="2000" dirty="0"/>
          </a:p>
          <a:p>
            <a:pPr marL="68580" indent="0">
              <a:buNone/>
            </a:pPr>
            <a:r>
              <a:rPr lang="en-US" sz="2400" dirty="0">
                <a:solidFill>
                  <a:schemeClr val="tx1"/>
                </a:solidFill>
              </a:rPr>
              <a:t>The WIOA Leadership Team is made up of administrators from major partner agencies. It works to guide the implementation of the WIOA Law as it relates to the redesign of the job seeker &amp; employer support services within Delaware’s Workforce Development System.</a:t>
            </a:r>
          </a:p>
          <a:p>
            <a:pPr marL="68580" indent="0">
              <a:buNone/>
            </a:pPr>
            <a:r>
              <a:rPr lang="en-US" sz="2400" dirty="0">
                <a:solidFill>
                  <a:schemeClr val="tx1"/>
                </a:solidFill>
              </a:rPr>
              <a:t> </a:t>
            </a:r>
          </a:p>
          <a:p>
            <a:pPr marL="68580" indent="0">
              <a:buNone/>
            </a:pPr>
            <a:r>
              <a:rPr lang="en-US" sz="2400" dirty="0">
                <a:solidFill>
                  <a:schemeClr val="tx1"/>
                </a:solidFill>
              </a:rPr>
              <a:t>The WIOA Leadership Team has worked hard to create a positive, open, and creative atmosphere as Delaware takes on the continuing opportunities and challenges of revitalizing and re-organizing the workforce development system.</a:t>
            </a:r>
          </a:p>
          <a:p>
            <a:pPr marL="68580" indent="0">
              <a:buNone/>
            </a:pPr>
            <a:endParaRPr lang="en-US" dirty="0"/>
          </a:p>
        </p:txBody>
      </p:sp>
    </p:spTree>
    <p:extLst>
      <p:ext uri="{BB962C8B-B14F-4D97-AF65-F5344CB8AC3E}">
        <p14:creationId xmlns:p14="http://schemas.microsoft.com/office/powerpoint/2010/main" val="3551892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hing&#10;&#10;Description generated with very high confidence"/>
          <p:cNvPicPr>
            <a:picLocks noChangeAspect="1"/>
          </p:cNvPicPr>
          <p:nvPr/>
        </p:nvPicPr>
        <p:blipFill>
          <a:blip r:embed="rId3"/>
          <a:stretch>
            <a:fillRect/>
          </a:stretch>
        </p:blipFill>
        <p:spPr>
          <a:xfrm>
            <a:off x="6464300" y="838200"/>
            <a:ext cx="2312825" cy="2312824"/>
          </a:xfrm>
          <a:prstGeom prst="rect">
            <a:avLst/>
          </a:prstGeom>
        </p:spPr>
      </p:pic>
      <p:sp>
        <p:nvSpPr>
          <p:cNvPr id="13" name="Title 12"/>
          <p:cNvSpPr>
            <a:spLocks noGrp="1"/>
          </p:cNvSpPr>
          <p:nvPr>
            <p:ph type="title"/>
          </p:nvPr>
        </p:nvSpPr>
        <p:spPr>
          <a:xfrm>
            <a:off x="383992" y="532733"/>
            <a:ext cx="7017026" cy="1325563"/>
          </a:xfrm>
        </p:spPr>
        <p:txBody>
          <a:bodyPr>
            <a:noAutofit/>
          </a:bodyPr>
          <a:lstStyle/>
          <a:p>
            <a:r>
              <a:rPr lang="en-US" sz="5400" b="1" dirty="0"/>
              <a:t>One-Stop Operator</a:t>
            </a:r>
          </a:p>
        </p:txBody>
      </p:sp>
      <p:sp>
        <p:nvSpPr>
          <p:cNvPr id="14" name="Content Placeholder 13"/>
          <p:cNvSpPr>
            <a:spLocks noGrp="1"/>
          </p:cNvSpPr>
          <p:nvPr>
            <p:ph idx="1"/>
          </p:nvPr>
        </p:nvSpPr>
        <p:spPr>
          <a:xfrm>
            <a:off x="383992" y="2313704"/>
            <a:ext cx="7108562" cy="2892476"/>
          </a:xfrm>
        </p:spPr>
        <p:txBody>
          <a:bodyPr>
            <a:normAutofit fontScale="92500" lnSpcReduction="20000"/>
          </a:bodyPr>
          <a:lstStyle/>
          <a:p>
            <a:pPr marL="0" indent="0">
              <a:buNone/>
            </a:pPr>
            <a:r>
              <a:rPr lang="en-US" sz="3200" b="1" dirty="0"/>
              <a:t>   </a:t>
            </a:r>
            <a:r>
              <a:rPr lang="en-US" sz="3200" b="1" u="sng" dirty="0"/>
              <a:t>Key Duties:</a:t>
            </a:r>
          </a:p>
          <a:p>
            <a:pPr marL="0" indent="0">
              <a:buNone/>
            </a:pPr>
            <a:endParaRPr lang="en-US" sz="900" b="1" u="sng" dirty="0"/>
          </a:p>
          <a:p>
            <a:pPr lvl="0">
              <a:buFont typeface="Wingdings" panose="05000000000000000000" pitchFamily="2" charset="2"/>
              <a:buChar char="q"/>
            </a:pPr>
            <a:r>
              <a:rPr lang="en-US" sz="3200" b="1" dirty="0"/>
              <a:t>Facilitation of Local One-Stop Teams</a:t>
            </a:r>
          </a:p>
          <a:p>
            <a:pPr lvl="0">
              <a:buFont typeface="Wingdings" panose="05000000000000000000" pitchFamily="2" charset="2"/>
              <a:buChar char="q"/>
            </a:pPr>
            <a:r>
              <a:rPr lang="en-US" sz="3200" b="1" dirty="0"/>
              <a:t>Coordination of Annual One-Stop Convening</a:t>
            </a:r>
          </a:p>
          <a:p>
            <a:pPr lvl="0">
              <a:buFont typeface="Wingdings" panose="05000000000000000000" pitchFamily="2" charset="2"/>
              <a:buChar char="q"/>
            </a:pPr>
            <a:r>
              <a:rPr lang="en-US" sz="3200" b="1" dirty="0"/>
              <a:t>WIOA Leadership Team Member </a:t>
            </a:r>
          </a:p>
        </p:txBody>
      </p:sp>
    </p:spTree>
    <p:extLst>
      <p:ext uri="{BB962C8B-B14F-4D97-AF65-F5344CB8AC3E}">
        <p14:creationId xmlns:p14="http://schemas.microsoft.com/office/powerpoint/2010/main" val="251642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838200"/>
          </a:xfrm>
        </p:spPr>
        <p:txBody>
          <a:bodyPr>
            <a:normAutofit/>
          </a:bodyPr>
          <a:lstStyle/>
          <a:p>
            <a:r>
              <a:rPr lang="en-US" dirty="0"/>
              <a:t>One Stop Partners</a:t>
            </a:r>
          </a:p>
        </p:txBody>
      </p:sp>
      <p:sp>
        <p:nvSpPr>
          <p:cNvPr id="3" name="Content Placeholder 2"/>
          <p:cNvSpPr>
            <a:spLocks noGrp="1"/>
          </p:cNvSpPr>
          <p:nvPr>
            <p:ph idx="1"/>
          </p:nvPr>
        </p:nvSpPr>
        <p:spPr>
          <a:xfrm>
            <a:off x="1066800" y="1371600"/>
            <a:ext cx="6777317" cy="4499577"/>
          </a:xfrm>
        </p:spPr>
        <p:txBody>
          <a:bodyPr>
            <a:normAutofit fontScale="62500" lnSpcReduction="20000"/>
          </a:bodyPr>
          <a:lstStyle/>
          <a:p>
            <a:pPr marL="68580" indent="0">
              <a:buNone/>
            </a:pPr>
            <a:r>
              <a:rPr lang="en-US" dirty="0"/>
              <a:t>Department of Labor</a:t>
            </a:r>
          </a:p>
          <a:p>
            <a:pPr marL="68580" indent="0">
              <a:buNone/>
            </a:pPr>
            <a:r>
              <a:rPr lang="en-US" dirty="0"/>
              <a:t>Division of Employment and Training</a:t>
            </a:r>
          </a:p>
          <a:p>
            <a:pPr marL="68580" indent="0">
              <a:buNone/>
            </a:pPr>
            <a:r>
              <a:rPr lang="en-US" dirty="0"/>
              <a:t>Division of Vocational rehabilitation</a:t>
            </a:r>
          </a:p>
          <a:p>
            <a:pPr marL="68580" indent="0">
              <a:buNone/>
            </a:pPr>
            <a:r>
              <a:rPr lang="en-US" dirty="0"/>
              <a:t>Division of Unemployment Insurance</a:t>
            </a:r>
          </a:p>
          <a:p>
            <a:pPr marL="68580" indent="0">
              <a:buNone/>
            </a:pPr>
            <a:r>
              <a:rPr lang="en-US" dirty="0"/>
              <a:t>Department of Health and Social Services</a:t>
            </a:r>
          </a:p>
          <a:p>
            <a:pPr marL="68580" indent="0">
              <a:buNone/>
            </a:pPr>
            <a:r>
              <a:rPr lang="en-US" dirty="0"/>
              <a:t>Division of the Visually Impaired</a:t>
            </a:r>
          </a:p>
          <a:p>
            <a:pPr marL="68580" indent="0">
              <a:buNone/>
            </a:pPr>
            <a:r>
              <a:rPr lang="en-US" dirty="0"/>
              <a:t>Division of Social Services</a:t>
            </a:r>
          </a:p>
          <a:p>
            <a:pPr marL="68580" indent="0">
              <a:buNone/>
            </a:pPr>
            <a:r>
              <a:rPr lang="en-US" dirty="0"/>
              <a:t>Division of State Service Centers</a:t>
            </a:r>
          </a:p>
          <a:p>
            <a:pPr marL="68580" indent="0">
              <a:buNone/>
            </a:pPr>
            <a:r>
              <a:rPr lang="en-US" dirty="0"/>
              <a:t>Division of Aging Adults with Physical Disabilities</a:t>
            </a:r>
          </a:p>
          <a:p>
            <a:pPr marL="68580" indent="0">
              <a:buNone/>
            </a:pPr>
            <a:r>
              <a:rPr lang="en-US" dirty="0"/>
              <a:t>Office of Financial Empowerment</a:t>
            </a:r>
          </a:p>
          <a:p>
            <a:pPr marL="68580" indent="0">
              <a:buNone/>
            </a:pPr>
            <a:r>
              <a:rPr lang="en-US" dirty="0"/>
              <a:t>Department of Education </a:t>
            </a:r>
          </a:p>
          <a:p>
            <a:pPr marL="68580" indent="0">
              <a:buNone/>
            </a:pPr>
            <a:r>
              <a:rPr lang="en-US" dirty="0"/>
              <a:t>Delaware State Housing Authority</a:t>
            </a:r>
          </a:p>
          <a:p>
            <a:pPr marL="68580" indent="0">
              <a:buNone/>
            </a:pPr>
            <a:r>
              <a:rPr lang="en-US" dirty="0"/>
              <a:t>Wilmington Job Corps Center</a:t>
            </a:r>
          </a:p>
          <a:p>
            <a:pPr marL="68580" indent="0">
              <a:buNone/>
            </a:pPr>
            <a:r>
              <a:rPr lang="en-US" dirty="0"/>
              <a:t>Criminal Justice Council</a:t>
            </a:r>
          </a:p>
          <a:p>
            <a:pPr marL="68580" indent="0">
              <a:buNone/>
            </a:pPr>
            <a:r>
              <a:rPr lang="en-US" dirty="0"/>
              <a:t>Department of State – Division of Libraries</a:t>
            </a:r>
          </a:p>
          <a:p>
            <a:pPr marL="68580" indent="0">
              <a:buNone/>
            </a:pPr>
            <a:r>
              <a:rPr lang="en-US" dirty="0"/>
              <a:t>Criminal Justice Council</a:t>
            </a:r>
          </a:p>
          <a:p>
            <a:pPr marL="68580" indent="0">
              <a:buNone/>
            </a:pPr>
            <a:r>
              <a:rPr lang="en-US" dirty="0"/>
              <a:t>Division of Small Business, Development &amp; Tourism</a:t>
            </a:r>
          </a:p>
          <a:p>
            <a:pPr marL="68580" indent="0">
              <a:buNone/>
            </a:pPr>
            <a:endParaRPr lang="en-US" dirty="0"/>
          </a:p>
          <a:p>
            <a:pPr marL="68580" indent="0">
              <a:buNone/>
            </a:pPr>
            <a:r>
              <a:rPr lang="en-US" dirty="0">
                <a:hlinkClick r:id="rId3"/>
              </a:rPr>
              <a:t>https://det.delawareworks.com/one-stop-system/System%20Partners.php</a:t>
            </a:r>
            <a:endParaRPr lang="en-US" dirty="0"/>
          </a:p>
        </p:txBody>
      </p:sp>
    </p:spTree>
    <p:extLst>
      <p:ext uri="{BB962C8B-B14F-4D97-AF65-F5344CB8AC3E}">
        <p14:creationId xmlns:p14="http://schemas.microsoft.com/office/powerpoint/2010/main" val="103627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iterate type="wd">
                                    <p:tmPct val="10000"/>
                                  </p:iterate>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iterate type="wd">
                                    <p:tmPct val="10000"/>
                                  </p:iterate>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iterate type="wd">
                                    <p:tmPct val="10000"/>
                                  </p:iterate>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iterate type="wd">
                                    <p:tmPct val="10000"/>
                                  </p:iterate>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iterate type="wd">
                                    <p:tmPct val="10000"/>
                                  </p:iterate>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iterate type="wd">
                                    <p:tmPct val="10000"/>
                                  </p:iterate>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iterate type="wd">
                                    <p:tmPct val="10000"/>
                                  </p:iterate>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iterate type="wd">
                                    <p:tmPct val="10000"/>
                                  </p:iterate>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iterate type="wd">
                                    <p:tmPct val="10000"/>
                                  </p:iterate>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iterate type="wd">
                                    <p:tmPct val="10000"/>
                                  </p:iterate>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iterate type="wd">
                                    <p:tmPct val="10000"/>
                                  </p:iterate>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iterate type="wd">
                                    <p:tmPct val="10000"/>
                                  </p:iterate>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iterate type="wd">
                                    <p:tmPct val="10000"/>
                                  </p:iterate>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iterate type="wd">
                                    <p:tmPct val="10000"/>
                                  </p:iterate>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
                                            <p:txEl>
                                              <p:pRg st="14" end="14"/>
                                            </p:txEl>
                                          </p:spTgt>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iterate type="wd">
                                    <p:tmPct val="10000"/>
                                  </p:iterate>
                                  <p:childTnLst>
                                    <p:set>
                                      <p:cBhvr>
                                        <p:cTn id="66" dur="1" fill="hold">
                                          <p:stCondLst>
                                            <p:cond delay="0"/>
                                          </p:stCondLst>
                                        </p:cTn>
                                        <p:tgtEl>
                                          <p:spTgt spid="3">
                                            <p:txEl>
                                              <p:pRg st="15" end="15"/>
                                            </p:txEl>
                                          </p:spTgt>
                                        </p:tgtEl>
                                        <p:attrNameLst>
                                          <p:attrName>style.visibility</p:attrName>
                                        </p:attrNameLst>
                                      </p:cBhvr>
                                      <p:to>
                                        <p:strVal val="visible"/>
                                      </p:to>
                                    </p:set>
                                    <p:anim calcmode="lin" valueType="num">
                                      <p:cBhvr additive="base">
                                        <p:cTn id="67" dur="500" fill="hold"/>
                                        <p:tgtEl>
                                          <p:spTgt spid="3">
                                            <p:txEl>
                                              <p:pRg st="15" end="15"/>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
                                            <p:txEl>
                                              <p:pRg st="15" end="15"/>
                                            </p:txEl>
                                          </p:spTgt>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iterate type="wd">
                                    <p:tmPct val="10000"/>
                                  </p:iterate>
                                  <p:childTnLst>
                                    <p:set>
                                      <p:cBhvr>
                                        <p:cTn id="70" dur="1" fill="hold">
                                          <p:stCondLst>
                                            <p:cond delay="0"/>
                                          </p:stCondLst>
                                        </p:cTn>
                                        <p:tgtEl>
                                          <p:spTgt spid="3">
                                            <p:txEl>
                                              <p:pRg st="16" end="16"/>
                                            </p:txEl>
                                          </p:spTgt>
                                        </p:tgtEl>
                                        <p:attrNameLst>
                                          <p:attrName>style.visibility</p:attrName>
                                        </p:attrNameLst>
                                      </p:cBhvr>
                                      <p:to>
                                        <p:strVal val="visible"/>
                                      </p:to>
                                    </p:set>
                                    <p:anim calcmode="lin" valueType="num">
                                      <p:cBhvr additive="base">
                                        <p:cTn id="71" dur="500" fill="hold"/>
                                        <p:tgtEl>
                                          <p:spTgt spid="3">
                                            <p:txEl>
                                              <p:pRg st="16" end="16"/>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
                                            <p:txEl>
                                              <p:pRg st="16" end="16"/>
                                            </p:txEl>
                                          </p:spTgt>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iterate type="wd">
                                    <p:tmPct val="10000"/>
                                  </p:iterate>
                                  <p:childTnLst>
                                    <p:set>
                                      <p:cBhvr>
                                        <p:cTn id="74" dur="1" fill="hold">
                                          <p:stCondLst>
                                            <p:cond delay="0"/>
                                          </p:stCondLst>
                                        </p:cTn>
                                        <p:tgtEl>
                                          <p:spTgt spid="3">
                                            <p:txEl>
                                              <p:pRg st="18" end="18"/>
                                            </p:txEl>
                                          </p:spTgt>
                                        </p:tgtEl>
                                        <p:attrNameLst>
                                          <p:attrName>style.visibility</p:attrName>
                                        </p:attrNameLst>
                                      </p:cBhvr>
                                      <p:to>
                                        <p:strVal val="visible"/>
                                      </p:to>
                                    </p:set>
                                    <p:anim calcmode="lin" valueType="num">
                                      <p:cBhvr additive="base">
                                        <p:cTn id="75" dur="500" fill="hold"/>
                                        <p:tgtEl>
                                          <p:spTgt spid="3">
                                            <p:txEl>
                                              <p:pRg st="18" end="18"/>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
                                            <p:txEl>
                                              <p:pRg st="18" end="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0"/>
            <a:ext cx="7086600" cy="369332"/>
          </a:xfrm>
          <a:prstGeom prst="rect">
            <a:avLst/>
          </a:prstGeom>
          <a:noFill/>
        </p:spPr>
        <p:txBody>
          <a:bodyPr wrap="square" rtlCol="0">
            <a:spAutoFit/>
          </a:bodyPr>
          <a:lstStyle/>
          <a:p>
            <a:r>
              <a:rPr lang="en-US" dirty="0"/>
              <a:t>Cooperation</a:t>
            </a:r>
          </a:p>
        </p:txBody>
      </p:sp>
      <p:sp>
        <p:nvSpPr>
          <p:cNvPr id="5" name="TextBox 4"/>
          <p:cNvSpPr txBox="1"/>
          <p:nvPr/>
        </p:nvSpPr>
        <p:spPr>
          <a:xfrm>
            <a:off x="3962400" y="2057400"/>
            <a:ext cx="3962400" cy="369332"/>
          </a:xfrm>
          <a:prstGeom prst="rect">
            <a:avLst/>
          </a:prstGeom>
          <a:noFill/>
        </p:spPr>
        <p:txBody>
          <a:bodyPr wrap="square" rtlCol="0">
            <a:spAutoFit/>
          </a:bodyPr>
          <a:lstStyle/>
          <a:p>
            <a:r>
              <a:rPr lang="en-US" dirty="0"/>
              <a:t>Teamwork</a:t>
            </a:r>
          </a:p>
        </p:txBody>
      </p:sp>
      <p:sp>
        <p:nvSpPr>
          <p:cNvPr id="6" name="TextBox 5"/>
          <p:cNvSpPr txBox="1"/>
          <p:nvPr/>
        </p:nvSpPr>
        <p:spPr>
          <a:xfrm>
            <a:off x="1066800" y="2590800"/>
            <a:ext cx="3962400" cy="369332"/>
          </a:xfrm>
          <a:prstGeom prst="rect">
            <a:avLst/>
          </a:prstGeom>
          <a:noFill/>
        </p:spPr>
        <p:txBody>
          <a:bodyPr wrap="square" rtlCol="0">
            <a:spAutoFit/>
          </a:bodyPr>
          <a:lstStyle/>
          <a:p>
            <a:r>
              <a:rPr lang="en-US" dirty="0"/>
              <a:t>Knowledge</a:t>
            </a:r>
          </a:p>
        </p:txBody>
      </p:sp>
      <p:sp>
        <p:nvSpPr>
          <p:cNvPr id="7" name="TextBox 6"/>
          <p:cNvSpPr txBox="1"/>
          <p:nvPr/>
        </p:nvSpPr>
        <p:spPr>
          <a:xfrm>
            <a:off x="3581400" y="3124200"/>
            <a:ext cx="4343400" cy="381000"/>
          </a:xfrm>
          <a:prstGeom prst="rect">
            <a:avLst/>
          </a:prstGeom>
          <a:noFill/>
        </p:spPr>
        <p:txBody>
          <a:bodyPr wrap="square" rtlCol="0">
            <a:spAutoFit/>
          </a:bodyPr>
          <a:lstStyle/>
          <a:p>
            <a:r>
              <a:rPr lang="en-US" dirty="0"/>
              <a:t>Communication </a:t>
            </a:r>
          </a:p>
        </p:txBody>
      </p:sp>
      <p:sp>
        <p:nvSpPr>
          <p:cNvPr id="9" name="TextBox 8"/>
          <p:cNvSpPr txBox="1"/>
          <p:nvPr/>
        </p:nvSpPr>
        <p:spPr>
          <a:xfrm>
            <a:off x="1600200" y="4191000"/>
            <a:ext cx="4419600" cy="369332"/>
          </a:xfrm>
          <a:prstGeom prst="rect">
            <a:avLst/>
          </a:prstGeom>
          <a:noFill/>
        </p:spPr>
        <p:txBody>
          <a:bodyPr wrap="square" rtlCol="0">
            <a:spAutoFit/>
          </a:bodyPr>
          <a:lstStyle/>
          <a:p>
            <a:r>
              <a:rPr lang="en-US" dirty="0"/>
              <a:t>Collaboration </a:t>
            </a:r>
          </a:p>
        </p:txBody>
      </p:sp>
      <p:sp>
        <p:nvSpPr>
          <p:cNvPr id="10" name="TextBox 9"/>
          <p:cNvSpPr txBox="1"/>
          <p:nvPr/>
        </p:nvSpPr>
        <p:spPr>
          <a:xfrm>
            <a:off x="3581400" y="946666"/>
            <a:ext cx="4572000" cy="369332"/>
          </a:xfrm>
          <a:prstGeom prst="rect">
            <a:avLst/>
          </a:prstGeom>
          <a:noFill/>
        </p:spPr>
        <p:txBody>
          <a:bodyPr wrap="square" rtlCol="0">
            <a:spAutoFit/>
          </a:bodyPr>
          <a:lstStyle/>
          <a:p>
            <a:r>
              <a:rPr lang="en-US" dirty="0"/>
              <a:t>Synchronization </a:t>
            </a:r>
          </a:p>
        </p:txBody>
      </p:sp>
      <p:sp>
        <p:nvSpPr>
          <p:cNvPr id="11" name="TextBox 10"/>
          <p:cNvSpPr txBox="1"/>
          <p:nvPr/>
        </p:nvSpPr>
        <p:spPr>
          <a:xfrm>
            <a:off x="4876800" y="4375666"/>
            <a:ext cx="3962400" cy="369332"/>
          </a:xfrm>
          <a:prstGeom prst="rect">
            <a:avLst/>
          </a:prstGeom>
          <a:noFill/>
        </p:spPr>
        <p:txBody>
          <a:bodyPr wrap="square" rtlCol="0">
            <a:spAutoFit/>
          </a:bodyPr>
          <a:lstStyle/>
          <a:p>
            <a:r>
              <a:rPr lang="en-US" dirty="0"/>
              <a:t>Leadership/followership</a:t>
            </a:r>
          </a:p>
        </p:txBody>
      </p:sp>
      <p:sp>
        <p:nvSpPr>
          <p:cNvPr id="12" name="TextBox 11"/>
          <p:cNvSpPr txBox="1"/>
          <p:nvPr/>
        </p:nvSpPr>
        <p:spPr>
          <a:xfrm>
            <a:off x="6400800" y="1447800"/>
            <a:ext cx="2514600" cy="369332"/>
          </a:xfrm>
          <a:prstGeom prst="rect">
            <a:avLst/>
          </a:prstGeom>
          <a:noFill/>
        </p:spPr>
        <p:txBody>
          <a:bodyPr wrap="square" rtlCol="0">
            <a:spAutoFit/>
          </a:bodyPr>
          <a:lstStyle/>
          <a:p>
            <a:r>
              <a:rPr lang="en-US" dirty="0"/>
              <a:t>Coordination </a:t>
            </a:r>
          </a:p>
        </p:txBody>
      </p:sp>
      <p:sp>
        <p:nvSpPr>
          <p:cNvPr id="13" name="TextBox 12"/>
          <p:cNvSpPr txBox="1"/>
          <p:nvPr/>
        </p:nvSpPr>
        <p:spPr>
          <a:xfrm>
            <a:off x="1066800" y="5029200"/>
            <a:ext cx="2438400" cy="369332"/>
          </a:xfrm>
          <a:prstGeom prst="rect">
            <a:avLst/>
          </a:prstGeom>
          <a:noFill/>
        </p:spPr>
        <p:txBody>
          <a:bodyPr wrap="square" rtlCol="0">
            <a:spAutoFit/>
          </a:bodyPr>
          <a:lstStyle/>
          <a:p>
            <a:r>
              <a:rPr lang="en-US" dirty="0"/>
              <a:t>Together </a:t>
            </a:r>
          </a:p>
        </p:txBody>
      </p:sp>
      <p:sp>
        <p:nvSpPr>
          <p:cNvPr id="14" name="TextBox 13"/>
          <p:cNvSpPr txBox="1"/>
          <p:nvPr/>
        </p:nvSpPr>
        <p:spPr>
          <a:xfrm>
            <a:off x="3962400" y="5398532"/>
            <a:ext cx="3810000" cy="369332"/>
          </a:xfrm>
          <a:prstGeom prst="rect">
            <a:avLst/>
          </a:prstGeom>
          <a:noFill/>
        </p:spPr>
        <p:txBody>
          <a:bodyPr wrap="square" rtlCol="0">
            <a:spAutoFit/>
          </a:bodyPr>
          <a:lstStyle/>
          <a:p>
            <a:r>
              <a:rPr lang="en-US" dirty="0"/>
              <a:t>Harmonization </a:t>
            </a:r>
          </a:p>
        </p:txBody>
      </p:sp>
      <p:sp>
        <p:nvSpPr>
          <p:cNvPr id="2" name="TextBox 1"/>
          <p:cNvSpPr txBox="1"/>
          <p:nvPr/>
        </p:nvSpPr>
        <p:spPr>
          <a:xfrm>
            <a:off x="5867400" y="3124200"/>
            <a:ext cx="1676400" cy="369332"/>
          </a:xfrm>
          <a:prstGeom prst="rect">
            <a:avLst/>
          </a:prstGeom>
          <a:noFill/>
        </p:spPr>
        <p:txBody>
          <a:bodyPr wrap="square" rtlCol="0">
            <a:spAutoFit/>
          </a:bodyPr>
          <a:lstStyle/>
          <a:p>
            <a:r>
              <a:rPr lang="en-US" dirty="0"/>
              <a:t>Follow Up</a:t>
            </a:r>
          </a:p>
        </p:txBody>
      </p:sp>
    </p:spTree>
    <p:extLst>
      <p:ext uri="{BB962C8B-B14F-4D97-AF65-F5344CB8AC3E}">
        <p14:creationId xmlns:p14="http://schemas.microsoft.com/office/powerpoint/2010/main" val="147806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9"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0-#ppt_w/2"/>
                                          </p:val>
                                        </p:tav>
                                        <p:tav tm="100000">
                                          <p:val>
                                            <p:strVal val="#ppt_x"/>
                                          </p:val>
                                        </p:tav>
                                      </p:tavLst>
                                    </p:anim>
                                    <p:anim calcmode="lin" valueType="num">
                                      <p:cBhvr additive="base">
                                        <p:cTn id="5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ppt_x"/>
                                          </p:val>
                                        </p:tav>
                                        <p:tav tm="100000">
                                          <p:val>
                                            <p:strVal val="#ppt_x"/>
                                          </p:val>
                                        </p:tav>
                                      </p:tavLst>
                                    </p:anim>
                                    <p:anim calcmode="lin" valueType="num">
                                      <p:cBhvr additive="base">
                                        <p:cTn id="6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Purpose</a:t>
            </a:r>
          </a:p>
        </p:txBody>
      </p:sp>
      <p:sp>
        <p:nvSpPr>
          <p:cNvPr id="5" name="Content Placeholder 4"/>
          <p:cNvSpPr>
            <a:spLocks noGrp="1"/>
          </p:cNvSpPr>
          <p:nvPr>
            <p:ph idx="1"/>
          </p:nvPr>
        </p:nvSpPr>
        <p:spPr/>
        <p:txBody>
          <a:bodyPr/>
          <a:lstStyle/>
          <a:p>
            <a:r>
              <a:rPr lang="en-US" sz="3600" dirty="0"/>
              <a:t>The purpose of this presentation is to give an overview of WIOA</a:t>
            </a:r>
          </a:p>
          <a:p>
            <a:pPr lvl="1"/>
            <a:r>
              <a:rPr lang="en-US" sz="3200" dirty="0"/>
              <a:t>Basic Law</a:t>
            </a:r>
          </a:p>
          <a:p>
            <a:pPr lvl="1"/>
            <a:r>
              <a:rPr lang="en-US" sz="3200" dirty="0"/>
              <a:t>Delaware’s participation </a:t>
            </a:r>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369433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Stop Mission</a:t>
            </a:r>
          </a:p>
        </p:txBody>
      </p:sp>
      <p:sp>
        <p:nvSpPr>
          <p:cNvPr id="3" name="Content Placeholder 2"/>
          <p:cNvSpPr>
            <a:spLocks noGrp="1"/>
          </p:cNvSpPr>
          <p:nvPr>
            <p:ph idx="1"/>
          </p:nvPr>
        </p:nvSpPr>
        <p:spPr/>
        <p:txBody>
          <a:bodyPr>
            <a:normAutofit/>
          </a:bodyPr>
          <a:lstStyle/>
          <a:p>
            <a:r>
              <a:rPr lang="en-US" dirty="0"/>
              <a:t>Local One Stop Teams will provide a regularly scheduled forum to further evolve Delaware’s One Stop system</a:t>
            </a:r>
          </a:p>
          <a:p>
            <a:r>
              <a:rPr lang="en-US" dirty="0"/>
              <a:t>Teams will Develop strategies for continuous improvement:  </a:t>
            </a:r>
          </a:p>
          <a:p>
            <a:pPr lvl="1"/>
            <a:r>
              <a:rPr lang="en-US" dirty="0"/>
              <a:t>Better coordination of services, </a:t>
            </a:r>
          </a:p>
          <a:p>
            <a:pPr lvl="1"/>
            <a:r>
              <a:rPr lang="en-US" dirty="0"/>
              <a:t>Review of accomplishments, </a:t>
            </a:r>
          </a:p>
          <a:p>
            <a:pPr lvl="1"/>
            <a:r>
              <a:rPr lang="en-US" dirty="0"/>
              <a:t>Identify and address challenges,</a:t>
            </a:r>
          </a:p>
          <a:p>
            <a:pPr lvl="1"/>
            <a:r>
              <a:rPr lang="en-US" dirty="0"/>
              <a:t>Share best practices</a:t>
            </a:r>
          </a:p>
          <a:p>
            <a:pPr lvl="1"/>
            <a:r>
              <a:rPr lang="en-US" dirty="0"/>
              <a:t>Increase networking </a:t>
            </a:r>
          </a:p>
        </p:txBody>
      </p:sp>
    </p:spTree>
    <p:extLst>
      <p:ext uri="{BB962C8B-B14F-4D97-AF65-F5344CB8AC3E}">
        <p14:creationId xmlns:p14="http://schemas.microsoft.com/office/powerpoint/2010/main" val="2058257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235376"/>
            <a:ext cx="8229600" cy="5105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Georgia" panose="02040502050405020303" pitchFamily="18" charset="0"/>
            </a:endParaRPr>
          </a:p>
          <a:p>
            <a:pPr marL="0" indent="0">
              <a:buFont typeface="Arial" panose="020B0604020202020204" pitchFamily="34" charset="0"/>
              <a:buNone/>
            </a:pPr>
            <a:endParaRPr lang="en-US" dirty="0">
              <a:latin typeface="Georgia" panose="02040502050405020303" pitchFamily="18" charset="0"/>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509" y="4993644"/>
            <a:ext cx="3581400" cy="158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81000" y="1720840"/>
            <a:ext cx="8001000" cy="3416320"/>
          </a:xfrm>
          <a:prstGeom prst="rect">
            <a:avLst/>
          </a:prstGeom>
        </p:spPr>
        <p:txBody>
          <a:bodyPr wrap="square">
            <a:spAutoFit/>
          </a:bodyPr>
          <a:lstStyle/>
          <a:p>
            <a:r>
              <a:rPr lang="en-US" dirty="0">
                <a:solidFill>
                  <a:srgbClr val="002060"/>
                </a:solidFill>
              </a:rPr>
              <a:t>There are physical One-Stops which are the Department of Labor locations throughout the state.</a:t>
            </a: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r>
              <a:rPr lang="en-US" dirty="0">
                <a:solidFill>
                  <a:srgbClr val="002060"/>
                </a:solidFill>
              </a:rPr>
              <a:t>There is a virtual One-Stop which is Delaware JobLink where services and resources can be accessed by our consumers and you.</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775" y="2535238"/>
            <a:ext cx="4870450"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1066800" y="457200"/>
            <a:ext cx="6466491" cy="1046840"/>
          </a:xfrm>
          <a:prstGeom prst="rect">
            <a:avLst/>
          </a:prstGeom>
          <a:solidFill>
            <a:schemeClr val="bg1">
              <a:lumMod val="75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28600">
              <a:defRPr/>
            </a:pPr>
            <a:r>
              <a:rPr lang="en-US" b="1" dirty="0">
                <a:effectLst>
                  <a:outerShdw blurRad="38100" dist="38100" dir="2700000" algn="tl">
                    <a:srgbClr val="000000">
                      <a:alpha val="43137"/>
                    </a:srgbClr>
                  </a:outerShdw>
                </a:effectLst>
              </a:rPr>
              <a:t>What is the One-Stop System?</a:t>
            </a:r>
          </a:p>
        </p:txBody>
      </p:sp>
    </p:spTree>
    <p:extLst>
      <p:ext uri="{BB962C8B-B14F-4D97-AF65-F5344CB8AC3E}">
        <p14:creationId xmlns:p14="http://schemas.microsoft.com/office/powerpoint/2010/main" val="1192435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Delaware’s One Stop System and WIOA </a:t>
            </a:r>
          </a:p>
        </p:txBody>
      </p:sp>
      <p:pic>
        <p:nvPicPr>
          <p:cNvPr id="4" name="Content Placeholder 3"/>
          <p:cNvPicPr>
            <a:picLocks noGrp="1"/>
          </p:cNvPicPr>
          <p:nvPr>
            <p:ph idx="1"/>
          </p:nvPr>
        </p:nvPicPr>
        <p:blipFill>
          <a:blip r:embed="rId3"/>
          <a:stretch>
            <a:fillRect/>
          </a:stretch>
        </p:blipFill>
        <p:spPr>
          <a:xfrm>
            <a:off x="457201" y="1447800"/>
            <a:ext cx="8077200" cy="4724400"/>
          </a:xfrm>
          <a:prstGeom prst="rect">
            <a:avLst/>
          </a:prstGeom>
        </p:spPr>
      </p:pic>
    </p:spTree>
    <p:extLst>
      <p:ext uri="{BB962C8B-B14F-4D97-AF65-F5344CB8AC3E}">
        <p14:creationId xmlns:p14="http://schemas.microsoft.com/office/powerpoint/2010/main" val="3371252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One Stop Mobile Unit</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4524" y="1524000"/>
            <a:ext cx="5264619" cy="396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043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743200" y="4572000"/>
            <a:ext cx="2057400" cy="243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4724400" y="2743200"/>
            <a:ext cx="1371600" cy="2590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2090" name="Picture 42"/>
          <p:cNvPicPr>
            <a:picLocks noChangeAspect="1" noChangeArrowheads="1"/>
          </p:cNvPicPr>
          <p:nvPr/>
        </p:nvPicPr>
        <p:blipFill rotWithShape="1">
          <a:blip r:embed="rId3">
            <a:extLst>
              <a:ext uri="{28A0092B-C50C-407E-A947-70E740481C1C}">
                <a14:useLocalDpi xmlns:a14="http://schemas.microsoft.com/office/drawing/2010/main" val="0"/>
              </a:ext>
            </a:extLst>
          </a:blip>
          <a:srcRect l="30006" t="5896" r="30348" b="3494"/>
          <a:stretch/>
        </p:blipFill>
        <p:spPr bwMode="auto">
          <a:xfrm>
            <a:off x="228600" y="381000"/>
            <a:ext cx="8610600" cy="605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H="1">
            <a:off x="5410200" y="2514600"/>
            <a:ext cx="1143000" cy="3124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181600" y="2514600"/>
            <a:ext cx="1371600" cy="2362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74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Referrals</a:t>
            </a:r>
          </a:p>
        </p:txBody>
      </p:sp>
      <p:sp>
        <p:nvSpPr>
          <p:cNvPr id="3" name="Content Placeholder 2"/>
          <p:cNvSpPr>
            <a:spLocks noGrp="1"/>
          </p:cNvSpPr>
          <p:nvPr>
            <p:ph idx="1"/>
          </p:nvPr>
        </p:nvSpPr>
        <p:spPr/>
        <p:txBody>
          <a:bodyPr>
            <a:normAutofit/>
          </a:bodyPr>
          <a:lstStyle/>
          <a:p>
            <a:r>
              <a:rPr lang="en-US" dirty="0"/>
              <a:t>Sharing information of available programs; what they do; and the resources available are a critical part of the WIOA initiative.  </a:t>
            </a:r>
          </a:p>
          <a:p>
            <a:r>
              <a:rPr lang="en-US" dirty="0"/>
              <a:t>Referrals from one program to another promotes sharing resources and increases the state’s outcomes.</a:t>
            </a:r>
          </a:p>
          <a:p>
            <a:r>
              <a:rPr lang="en-US" dirty="0"/>
              <a:t>Referrals can be completed through Delaware JobLink or via email at OneStopReferral@state.de.us</a:t>
            </a:r>
          </a:p>
        </p:txBody>
      </p:sp>
    </p:spTree>
    <p:extLst>
      <p:ext uri="{BB962C8B-B14F-4D97-AF65-F5344CB8AC3E}">
        <p14:creationId xmlns:p14="http://schemas.microsoft.com/office/powerpoint/2010/main" val="2316003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743200" y="4572000"/>
            <a:ext cx="2057400" cy="2438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22093" r="22093"/>
          <a:stretch>
            <a:fillRect/>
          </a:stretch>
        </p:blipFill>
        <p:spPr bwMode="auto">
          <a:xfrm>
            <a:off x="533400" y="570079"/>
            <a:ext cx="7757054" cy="533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6934200" y="1600200"/>
            <a:ext cx="0" cy="148991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76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72" r="11261"/>
          <a:stretch/>
        </p:blipFill>
        <p:spPr bwMode="auto">
          <a:xfrm>
            <a:off x="228601" y="990600"/>
            <a:ext cx="8458200" cy="5061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469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More information </a:t>
            </a:r>
          </a:p>
        </p:txBody>
      </p:sp>
      <p:sp>
        <p:nvSpPr>
          <p:cNvPr id="8" name="Content Placeholder 7"/>
          <p:cNvSpPr>
            <a:spLocks noGrp="1"/>
          </p:cNvSpPr>
          <p:nvPr>
            <p:ph idx="1"/>
          </p:nvPr>
        </p:nvSpPr>
        <p:spPr>
          <a:xfrm>
            <a:off x="457200" y="1600200"/>
            <a:ext cx="8305800" cy="4525963"/>
          </a:xfrm>
        </p:spPr>
        <p:txBody>
          <a:bodyPr>
            <a:normAutofit/>
          </a:bodyPr>
          <a:lstStyle/>
          <a:p>
            <a:pPr marL="0" indent="0">
              <a:buNone/>
            </a:pPr>
            <a:r>
              <a:rPr lang="en-US" sz="4000" dirty="0"/>
              <a:t>The WIOA Final Rules, made public </a:t>
            </a:r>
            <a:r>
              <a:rPr lang="en-US" sz="4000" b="1" dirty="0"/>
              <a:t>June 30, 2016. </a:t>
            </a:r>
          </a:p>
          <a:p>
            <a:pPr marL="0" indent="0">
              <a:buNone/>
            </a:pPr>
            <a:r>
              <a:rPr lang="en-US" sz="3600" dirty="0"/>
              <a:t>Since 2014</a:t>
            </a:r>
            <a:r>
              <a:rPr lang="en-US" sz="4400" dirty="0"/>
              <a:t>, 81</a:t>
            </a:r>
            <a:r>
              <a:rPr lang="en-US" dirty="0"/>
              <a:t> </a:t>
            </a:r>
            <a:r>
              <a:rPr lang="en-US" sz="2800" dirty="0"/>
              <a:t>WIOA Related Advisories have been released. These are called  TEGLs = Training &amp; Employment Guidance Letter.</a:t>
            </a:r>
          </a:p>
          <a:p>
            <a:pPr marL="0" indent="0" algn="ctr">
              <a:buNone/>
            </a:pPr>
            <a:endParaRPr lang="en-US" sz="2800" b="1" dirty="0"/>
          </a:p>
          <a:p>
            <a:pPr marL="0" indent="0" algn="ctr">
              <a:buNone/>
            </a:pPr>
            <a:r>
              <a:rPr lang="en-US" sz="2800" dirty="0"/>
              <a:t>https://www.doleta.gov/wioa/</a:t>
            </a:r>
            <a:endParaRPr lang="en-US" sz="2800" b="1" dirty="0"/>
          </a:p>
          <a:p>
            <a:pPr marL="0" indent="0" algn="ctr">
              <a:buNone/>
            </a:pPr>
            <a:r>
              <a:rPr lang="en-US" sz="2800" b="1" dirty="0"/>
              <a:t> </a:t>
            </a:r>
            <a:endParaRPr lang="en-US" sz="2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87384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to help</a:t>
            </a:r>
          </a:p>
        </p:txBody>
      </p:sp>
      <p:sp>
        <p:nvSpPr>
          <p:cNvPr id="3" name="Content Placeholder 2"/>
          <p:cNvSpPr>
            <a:spLocks noGrp="1"/>
          </p:cNvSpPr>
          <p:nvPr>
            <p:ph idx="1"/>
          </p:nvPr>
        </p:nvSpPr>
        <p:spPr/>
        <p:txBody>
          <a:bodyPr/>
          <a:lstStyle/>
          <a:p>
            <a:r>
              <a:rPr lang="en-US" dirty="0" err="1"/>
              <a:t>WorkforceGPS</a:t>
            </a:r>
            <a:r>
              <a:rPr lang="en-US" dirty="0"/>
              <a:t> is an interactive online communication and learning technical assistance platform. This website, which offers resources and peer-to-peer connection, provided by ETA's national and regional staff to help the public workforce system, education professionals, and business.   Website is </a:t>
            </a:r>
            <a:r>
              <a:rPr lang="en-US" dirty="0">
                <a:hlinkClick r:id="rId3"/>
              </a:rPr>
              <a:t>www.workforcegps.org</a:t>
            </a:r>
            <a:endParaRPr lang="en-US" dirty="0"/>
          </a:p>
          <a:p>
            <a:endParaRPr lang="en-US" dirty="0"/>
          </a:p>
        </p:txBody>
      </p:sp>
    </p:spTree>
    <p:extLst>
      <p:ext uri="{BB962C8B-B14F-4D97-AF65-F5344CB8AC3E}">
        <p14:creationId xmlns:p14="http://schemas.microsoft.com/office/powerpoint/2010/main" val="128344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latin typeface="Bookman Old Style" panose="02050604050505020204" pitchFamily="18" charset="0"/>
                <a:ea typeface="+mn-ea"/>
                <a:cs typeface="+mn-cs"/>
              </a:rPr>
              <a:t>WIOA</a:t>
            </a:r>
          </a:p>
        </p:txBody>
      </p:sp>
      <p:sp>
        <p:nvSpPr>
          <p:cNvPr id="3" name="Content Placeholder 2"/>
          <p:cNvSpPr>
            <a:spLocks noGrp="1"/>
          </p:cNvSpPr>
          <p:nvPr>
            <p:ph idx="1"/>
          </p:nvPr>
        </p:nvSpPr>
        <p:spPr/>
        <p:txBody>
          <a:bodyPr>
            <a:normAutofit/>
          </a:bodyPr>
          <a:lstStyle/>
          <a:p>
            <a:pPr marL="0" indent="0" algn="ctr">
              <a:buNone/>
            </a:pPr>
            <a:r>
              <a:rPr lang="en-US" sz="6000" b="1" dirty="0">
                <a:latin typeface="Bookman Old Style" panose="02050604050505020204" pitchFamily="18" charset="0"/>
              </a:rPr>
              <a:t>W</a:t>
            </a:r>
            <a:r>
              <a:rPr lang="en-US" sz="4800" dirty="0"/>
              <a:t>orkforce</a:t>
            </a:r>
          </a:p>
          <a:p>
            <a:pPr marL="0" indent="0" algn="ctr">
              <a:buNone/>
            </a:pPr>
            <a:r>
              <a:rPr lang="en-US" sz="6000" b="1" dirty="0">
                <a:latin typeface="Bookman Old Style" panose="02050604050505020204" pitchFamily="18" charset="0"/>
              </a:rPr>
              <a:t>I</a:t>
            </a:r>
            <a:r>
              <a:rPr lang="en-US" sz="4800" dirty="0"/>
              <a:t>nnovation</a:t>
            </a:r>
          </a:p>
          <a:p>
            <a:pPr marL="0" indent="0" algn="ctr">
              <a:buNone/>
            </a:pPr>
            <a:r>
              <a:rPr lang="en-US" sz="6000" b="1" dirty="0">
                <a:latin typeface="Bookman Old Style" panose="02050604050505020204" pitchFamily="18" charset="0"/>
              </a:rPr>
              <a:t>O</a:t>
            </a:r>
            <a:r>
              <a:rPr lang="en-US" sz="4800" dirty="0"/>
              <a:t>pportunity </a:t>
            </a:r>
          </a:p>
          <a:p>
            <a:pPr marL="0" indent="0" algn="ctr">
              <a:buNone/>
            </a:pPr>
            <a:r>
              <a:rPr lang="en-US" sz="6000" b="1" dirty="0">
                <a:latin typeface="Bookman Old Style" panose="02050604050505020204" pitchFamily="18" charset="0"/>
              </a:rPr>
              <a:t>A</a:t>
            </a:r>
            <a:r>
              <a:rPr lang="en-US" sz="4800" dirty="0"/>
              <a:t>ct</a:t>
            </a:r>
          </a:p>
          <a:p>
            <a:endParaRPr lang="en-US" dirty="0"/>
          </a:p>
        </p:txBody>
      </p:sp>
    </p:spTree>
    <p:extLst>
      <p:ext uri="{BB962C8B-B14F-4D97-AF65-F5344CB8AC3E}">
        <p14:creationId xmlns:p14="http://schemas.microsoft.com/office/powerpoint/2010/main" val="4128957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Promotes Accountability and Transparency</a:t>
            </a:r>
          </a:p>
        </p:txBody>
      </p:sp>
      <p:sp>
        <p:nvSpPr>
          <p:cNvPr id="3" name="Content Placeholder 2"/>
          <p:cNvSpPr>
            <a:spLocks noGrp="1"/>
          </p:cNvSpPr>
          <p:nvPr>
            <p:ph idx="1"/>
          </p:nvPr>
        </p:nvSpPr>
        <p:spPr/>
        <p:txBody>
          <a:bodyPr/>
          <a:lstStyle/>
          <a:p>
            <a:r>
              <a:rPr lang="en-US" dirty="0"/>
              <a:t>Core programs are required to report on common performance measures.</a:t>
            </a:r>
          </a:p>
          <a:p>
            <a:r>
              <a:rPr lang="en-US" dirty="0"/>
              <a:t>Workforce Solutions and local boards are accountable to communities in which they are located.</a:t>
            </a:r>
          </a:p>
          <a:p>
            <a:r>
              <a:rPr lang="en-US" dirty="0"/>
              <a:t>Workforce system supports strong regional economies and plays an active role in community and workforce development.</a:t>
            </a:r>
          </a:p>
          <a:p>
            <a:pPr marL="0" indent="0">
              <a:buNone/>
            </a:pPr>
            <a:endParaRPr lang="en-US" dirty="0"/>
          </a:p>
          <a:p>
            <a:endParaRPr lang="en-US" dirty="0"/>
          </a:p>
        </p:txBody>
      </p:sp>
    </p:spTree>
    <p:extLst>
      <p:ext uri="{BB962C8B-B14F-4D97-AF65-F5344CB8AC3E}">
        <p14:creationId xmlns:p14="http://schemas.microsoft.com/office/powerpoint/2010/main" val="1366203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81000"/>
            <a:ext cx="6925234" cy="609600"/>
          </a:xfrm>
        </p:spPr>
        <p:txBody>
          <a:bodyPr>
            <a:normAutofit fontScale="90000"/>
          </a:bodyPr>
          <a:lstStyle/>
          <a:p>
            <a:r>
              <a:rPr lang="en-US" b="1" dirty="0"/>
              <a:t>Performance Targets </a:t>
            </a:r>
            <a:endParaRPr lang="en-US" dirty="0"/>
          </a:p>
        </p:txBody>
      </p:sp>
      <p:sp>
        <p:nvSpPr>
          <p:cNvPr id="5" name="Content Placeholder 4"/>
          <p:cNvSpPr>
            <a:spLocks noGrp="1"/>
          </p:cNvSpPr>
          <p:nvPr>
            <p:ph idx="1"/>
          </p:nvPr>
        </p:nvSpPr>
        <p:spPr>
          <a:xfrm>
            <a:off x="685800" y="1143000"/>
            <a:ext cx="7620000" cy="5105400"/>
          </a:xfrm>
        </p:spPr>
        <p:txBody>
          <a:bodyPr>
            <a:normAutofit fontScale="25000" lnSpcReduction="20000"/>
          </a:bodyPr>
          <a:lstStyle/>
          <a:p>
            <a:pPr marL="68580" indent="0">
              <a:buNone/>
            </a:pPr>
            <a:endParaRPr lang="en-US" sz="5600" dirty="0">
              <a:solidFill>
                <a:schemeClr val="tx1"/>
              </a:solidFill>
              <a:latin typeface="Times New Roman" panose="02020603050405020304" pitchFamily="18" charset="0"/>
              <a:cs typeface="Times New Roman" panose="02020603050405020304" pitchFamily="18" charset="0"/>
            </a:endParaRPr>
          </a:p>
          <a:p>
            <a:pPr marL="68580" indent="0">
              <a:buNone/>
            </a:pPr>
            <a:r>
              <a:rPr lang="en-US" sz="8000" dirty="0">
                <a:solidFill>
                  <a:schemeClr val="tx1"/>
                </a:solidFill>
                <a:latin typeface="Times New Roman" panose="02020603050405020304" pitchFamily="18" charset="0"/>
                <a:cs typeface="Times New Roman" panose="02020603050405020304" pitchFamily="18" charset="0"/>
              </a:rPr>
              <a:t>1. Unsubsidized employment during 2</a:t>
            </a:r>
            <a:r>
              <a:rPr lang="en-US" sz="8000" baseline="30000" dirty="0">
                <a:solidFill>
                  <a:schemeClr val="tx1"/>
                </a:solidFill>
                <a:latin typeface="Times New Roman" panose="02020603050405020304" pitchFamily="18" charset="0"/>
                <a:cs typeface="Times New Roman" panose="02020603050405020304" pitchFamily="18" charset="0"/>
              </a:rPr>
              <a:t>nd</a:t>
            </a:r>
            <a:r>
              <a:rPr lang="en-US" sz="8000" dirty="0">
                <a:solidFill>
                  <a:schemeClr val="tx1"/>
                </a:solidFill>
                <a:latin typeface="Times New Roman" panose="02020603050405020304" pitchFamily="18" charset="0"/>
                <a:cs typeface="Times New Roman" panose="02020603050405020304" pitchFamily="18" charset="0"/>
              </a:rPr>
              <a:t> quarter after exit </a:t>
            </a:r>
          </a:p>
          <a:p>
            <a:pPr marL="68580" indent="0">
              <a:buNone/>
            </a:pPr>
            <a:r>
              <a:rPr lang="en-US" sz="8000" dirty="0">
                <a:solidFill>
                  <a:schemeClr val="tx1"/>
                </a:solidFill>
                <a:latin typeface="Times New Roman" panose="02020603050405020304" pitchFamily="18" charset="0"/>
                <a:cs typeface="Times New Roman" panose="02020603050405020304" pitchFamily="18" charset="0"/>
              </a:rPr>
              <a:t>2. Unsubsidized employment during 4</a:t>
            </a:r>
            <a:r>
              <a:rPr lang="en-US" sz="8000" baseline="30000" dirty="0">
                <a:solidFill>
                  <a:schemeClr val="tx1"/>
                </a:solidFill>
                <a:latin typeface="Times New Roman" panose="02020603050405020304" pitchFamily="18" charset="0"/>
                <a:cs typeface="Times New Roman" panose="02020603050405020304" pitchFamily="18" charset="0"/>
              </a:rPr>
              <a:t>th</a:t>
            </a:r>
            <a:r>
              <a:rPr lang="en-US" sz="8000" dirty="0">
                <a:solidFill>
                  <a:schemeClr val="tx1"/>
                </a:solidFill>
                <a:latin typeface="Times New Roman" panose="02020603050405020304" pitchFamily="18" charset="0"/>
                <a:cs typeface="Times New Roman" panose="02020603050405020304" pitchFamily="18" charset="0"/>
              </a:rPr>
              <a:t>  quarter after exit </a:t>
            </a:r>
          </a:p>
          <a:p>
            <a:pPr marL="68580" indent="0">
              <a:buNone/>
            </a:pPr>
            <a:r>
              <a:rPr lang="en-US" sz="8000" dirty="0">
                <a:solidFill>
                  <a:schemeClr val="tx1"/>
                </a:solidFill>
                <a:latin typeface="Times New Roman" panose="02020603050405020304" pitchFamily="18" charset="0"/>
                <a:cs typeface="Times New Roman" panose="02020603050405020304" pitchFamily="18" charset="0"/>
              </a:rPr>
              <a:t>3.  Median earnings of participants employed 2</a:t>
            </a:r>
            <a:r>
              <a:rPr lang="en-US" sz="8000" baseline="30000" dirty="0">
                <a:solidFill>
                  <a:schemeClr val="tx1"/>
                </a:solidFill>
                <a:latin typeface="Times New Roman" panose="02020603050405020304" pitchFamily="18" charset="0"/>
                <a:cs typeface="Times New Roman" panose="02020603050405020304" pitchFamily="18" charset="0"/>
              </a:rPr>
              <a:t>nd</a:t>
            </a:r>
            <a:r>
              <a:rPr lang="en-US" sz="8000" dirty="0">
                <a:solidFill>
                  <a:schemeClr val="tx1"/>
                </a:solidFill>
                <a:latin typeface="Times New Roman" panose="02020603050405020304" pitchFamily="18" charset="0"/>
                <a:cs typeface="Times New Roman" panose="02020603050405020304" pitchFamily="18" charset="0"/>
              </a:rPr>
              <a:t> quarter after exit </a:t>
            </a:r>
          </a:p>
          <a:p>
            <a:pPr marL="68580" indent="0">
              <a:buNone/>
            </a:pPr>
            <a:r>
              <a:rPr lang="en-US" sz="8000" dirty="0">
                <a:solidFill>
                  <a:schemeClr val="tx1"/>
                </a:solidFill>
                <a:latin typeface="Times New Roman" panose="02020603050405020304" pitchFamily="18" charset="0"/>
                <a:cs typeface="Times New Roman" panose="02020603050405020304" pitchFamily="18" charset="0"/>
              </a:rPr>
              <a:t>4. Obtainment a postsecondary credential or high school diploma </a:t>
            </a:r>
          </a:p>
          <a:p>
            <a:pPr marL="754380" lvl="1" indent="-685800">
              <a:buFont typeface="Arial" panose="020B0604020202020204" pitchFamily="34" charset="0"/>
              <a:buChar char="•"/>
            </a:pPr>
            <a:r>
              <a:rPr lang="en-US" sz="8000" dirty="0">
                <a:solidFill>
                  <a:schemeClr val="tx1"/>
                </a:solidFill>
                <a:latin typeface="Times New Roman" panose="02020603050405020304" pitchFamily="18" charset="0"/>
                <a:cs typeface="Times New Roman" panose="02020603050405020304" pitchFamily="18" charset="0"/>
              </a:rPr>
              <a:t>Participants attaining a diploma may only be counted if they entered or retain employment within one year after exit OR </a:t>
            </a:r>
          </a:p>
          <a:p>
            <a:pPr marL="754380" lvl="1" indent="-685800">
              <a:buFont typeface="Arial" panose="020B0604020202020204" pitchFamily="34" charset="0"/>
              <a:buChar char="•"/>
            </a:pPr>
            <a:r>
              <a:rPr lang="en-US" sz="8000" dirty="0">
                <a:solidFill>
                  <a:schemeClr val="tx1"/>
                </a:solidFill>
                <a:latin typeface="Times New Roman" panose="02020603050405020304" pitchFamily="18" charset="0"/>
                <a:cs typeface="Times New Roman" panose="02020603050405020304" pitchFamily="18" charset="0"/>
              </a:rPr>
              <a:t>Are in an education or training program leading to a post secondary credential within one year after exit </a:t>
            </a:r>
          </a:p>
          <a:p>
            <a:pPr marL="68580" indent="0">
              <a:buNone/>
            </a:pPr>
            <a:r>
              <a:rPr lang="en-US" sz="8000" dirty="0">
                <a:solidFill>
                  <a:schemeClr val="tx1"/>
                </a:solidFill>
                <a:latin typeface="Times New Roman" panose="02020603050405020304" pitchFamily="18" charset="0"/>
                <a:cs typeface="Times New Roman" panose="02020603050405020304" pitchFamily="18" charset="0"/>
              </a:rPr>
              <a:t>5. Measurable skill gains towards a credential or employment </a:t>
            </a:r>
          </a:p>
          <a:p>
            <a:pPr lvl="1">
              <a:buFont typeface="Arial" panose="020B0604020202020204" pitchFamily="34" charset="0"/>
              <a:buChar char="•"/>
            </a:pPr>
            <a:r>
              <a:rPr lang="en-US" sz="7200" i="1" dirty="0">
                <a:solidFill>
                  <a:schemeClr val="tx1"/>
                </a:solidFill>
                <a:latin typeface="Times New Roman" panose="02020603050405020304" pitchFamily="18" charset="0"/>
                <a:cs typeface="Times New Roman" panose="02020603050405020304" pitchFamily="18" charset="0"/>
              </a:rPr>
              <a:t>With focus on serving all undereducated, low-level and underprepared adults </a:t>
            </a:r>
          </a:p>
          <a:p>
            <a:pPr marL="68580" indent="0">
              <a:buNone/>
            </a:pPr>
            <a:r>
              <a:rPr lang="en-US" sz="8000" dirty="0">
                <a:solidFill>
                  <a:schemeClr val="tx1"/>
                </a:solidFill>
                <a:latin typeface="Times New Roman" panose="02020603050405020304" pitchFamily="18" charset="0"/>
                <a:cs typeface="Times New Roman" panose="02020603050405020304" pitchFamily="18" charset="0"/>
              </a:rPr>
              <a:t>6.  Effectiveness in serving employers </a:t>
            </a:r>
          </a:p>
          <a:p>
            <a:pPr marL="68580" indent="0">
              <a:buNone/>
            </a:pPr>
            <a:r>
              <a:rPr lang="en-US" sz="8000" dirty="0">
                <a:solidFill>
                  <a:schemeClr val="tx1"/>
                </a:solidFill>
                <a:latin typeface="Times New Roman" panose="02020603050405020304" pitchFamily="18" charset="0"/>
                <a:cs typeface="Times New Roman" panose="02020603050405020304" pitchFamily="18" charset="0"/>
              </a:rPr>
              <a:t>7.  </a:t>
            </a:r>
            <a:r>
              <a:rPr lang="en-US" sz="8000" b="1" dirty="0">
                <a:solidFill>
                  <a:schemeClr val="tx1"/>
                </a:solidFill>
                <a:latin typeface="Times New Roman" panose="02020603050405020304" pitchFamily="18" charset="0"/>
                <a:cs typeface="Times New Roman" panose="02020603050405020304" pitchFamily="18" charset="0"/>
              </a:rPr>
              <a:t>Sanctions for states that fail to meet performance targets </a:t>
            </a:r>
          </a:p>
          <a:p>
            <a:pPr marL="525780" indent="-457200">
              <a:buSzPct val="80000"/>
              <a:buFont typeface="+mj-lt"/>
              <a:buAutoNum type="arabicPeriod" startAt="6"/>
            </a:pPr>
            <a:endParaRPr lang="en-US" dirty="0"/>
          </a:p>
        </p:txBody>
      </p:sp>
    </p:spTree>
    <p:extLst>
      <p:ext uri="{BB962C8B-B14F-4D97-AF65-F5344CB8AC3E}">
        <p14:creationId xmlns:p14="http://schemas.microsoft.com/office/powerpoint/2010/main" val="3634103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Evolve</a:t>
            </a:r>
          </a:p>
        </p:txBody>
      </p:sp>
      <p:sp>
        <p:nvSpPr>
          <p:cNvPr id="3" name="Content Placeholder 2"/>
          <p:cNvSpPr>
            <a:spLocks noGrp="1"/>
          </p:cNvSpPr>
          <p:nvPr>
            <p:ph idx="1"/>
          </p:nvPr>
        </p:nvSpPr>
        <p:spPr/>
        <p:txBody>
          <a:bodyPr>
            <a:normAutofit/>
          </a:bodyPr>
          <a:lstStyle/>
          <a:p>
            <a:r>
              <a:rPr lang="en-US" dirty="0"/>
              <a:t>The state is now measuring the 2</a:t>
            </a:r>
            <a:r>
              <a:rPr lang="en-US" baseline="30000" dirty="0"/>
              <a:t>nd</a:t>
            </a:r>
            <a:r>
              <a:rPr lang="en-US" dirty="0"/>
              <a:t> quarter after exit for the first time and assessing where we are, where the gaps are, and developing tools to bridge the gaps and increase the performance. </a:t>
            </a:r>
          </a:p>
          <a:p>
            <a:r>
              <a:rPr lang="en-US" dirty="0"/>
              <a:t>Communication with the Federal government, the partner agencies and the public being served continues as we review.</a:t>
            </a:r>
          </a:p>
        </p:txBody>
      </p:sp>
    </p:spTree>
    <p:extLst>
      <p:ext uri="{BB962C8B-B14F-4D97-AF65-F5344CB8AC3E}">
        <p14:creationId xmlns:p14="http://schemas.microsoft.com/office/powerpoint/2010/main" val="1713845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a:t>
            </a:r>
          </a:p>
        </p:txBody>
      </p:sp>
      <p:sp>
        <p:nvSpPr>
          <p:cNvPr id="3" name="Content Placeholder 2"/>
          <p:cNvSpPr>
            <a:spLocks noGrp="1"/>
          </p:cNvSpPr>
          <p:nvPr>
            <p:ph idx="1"/>
          </p:nvPr>
        </p:nvSpPr>
        <p:spPr/>
        <p:txBody>
          <a:bodyPr>
            <a:normAutofit/>
          </a:bodyPr>
          <a:lstStyle/>
          <a:p>
            <a:r>
              <a:rPr lang="en-US" sz="3200" dirty="0"/>
              <a:t>You will see across the state more conferences, more teamwork, more joining of forces as a direct result of WIOA.</a:t>
            </a:r>
          </a:p>
          <a:p>
            <a:r>
              <a:rPr lang="en-US" sz="3200" dirty="0"/>
              <a:t>Examples would be:</a:t>
            </a:r>
          </a:p>
          <a:p>
            <a:pPr lvl="1"/>
            <a:r>
              <a:rPr lang="en-US" sz="2800" dirty="0"/>
              <a:t>Libraries linking with job fairs</a:t>
            </a:r>
          </a:p>
          <a:p>
            <a:pPr lvl="1"/>
            <a:r>
              <a:rPr lang="en-US" sz="2800" dirty="0"/>
              <a:t>Training linked with apprenticeships </a:t>
            </a:r>
          </a:p>
        </p:txBody>
      </p:sp>
    </p:spTree>
    <p:extLst>
      <p:ext uri="{BB962C8B-B14F-4D97-AF65-F5344CB8AC3E}">
        <p14:creationId xmlns:p14="http://schemas.microsoft.com/office/powerpoint/2010/main" val="282722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1"/>
          </p:nvPr>
        </p:nvSpPr>
        <p:spPr/>
        <p:txBody>
          <a:bodyPr/>
          <a:lstStyle/>
          <a:p>
            <a:r>
              <a:rPr lang="en-US" sz="3200" dirty="0"/>
              <a:t>WIOA goals are many, but the end results should be:</a:t>
            </a:r>
          </a:p>
          <a:p>
            <a:pPr lvl="1"/>
            <a:r>
              <a:rPr lang="en-US" sz="2800" dirty="0"/>
              <a:t>Reduction in Welfare Dependency</a:t>
            </a:r>
          </a:p>
          <a:p>
            <a:pPr lvl="1"/>
            <a:r>
              <a:rPr lang="en-US" sz="2800" dirty="0"/>
              <a:t>Increase Economic Self-sufficiency</a:t>
            </a:r>
          </a:p>
          <a:p>
            <a:pPr lvl="1"/>
            <a:r>
              <a:rPr lang="en-US" sz="2800" dirty="0"/>
              <a:t>Employees with skills Employers want</a:t>
            </a:r>
          </a:p>
          <a:p>
            <a:pPr lvl="1"/>
            <a:r>
              <a:rPr lang="en-US" sz="2800" dirty="0"/>
              <a:t>Enhances productivity</a:t>
            </a:r>
          </a:p>
          <a:p>
            <a:pPr marL="457200" lvl="1" indent="0">
              <a:buNone/>
            </a:pPr>
            <a:endParaRPr lang="en-US" dirty="0"/>
          </a:p>
        </p:txBody>
      </p:sp>
    </p:spTree>
    <p:extLst>
      <p:ext uri="{BB962C8B-B14F-4D97-AF65-F5344CB8AC3E}">
        <p14:creationId xmlns:p14="http://schemas.microsoft.com/office/powerpoint/2010/main" val="971920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a:t>
            </a:r>
          </a:p>
        </p:txBody>
      </p:sp>
      <p:sp>
        <p:nvSpPr>
          <p:cNvPr id="3" name="Content Placeholder 2"/>
          <p:cNvSpPr>
            <a:spLocks noGrp="1"/>
          </p:cNvSpPr>
          <p:nvPr>
            <p:ph idx="1"/>
          </p:nvPr>
        </p:nvSpPr>
        <p:spPr/>
        <p:txBody>
          <a:bodyPr/>
          <a:lstStyle/>
          <a:p>
            <a:r>
              <a:rPr lang="en-US" sz="3200" dirty="0"/>
              <a:t>Statewide partnerships continue to grow.</a:t>
            </a:r>
          </a:p>
          <a:p>
            <a:r>
              <a:rPr lang="en-US" sz="3200" dirty="0"/>
              <a:t>Training programs linked to employment outcomes.</a:t>
            </a:r>
          </a:p>
          <a:p>
            <a:r>
              <a:rPr lang="en-US" sz="3200" dirty="0"/>
              <a:t>Streamlined common intake procedure for state agencies</a:t>
            </a:r>
            <a:r>
              <a:rPr lang="en-US" dirty="0"/>
              <a:t>.</a:t>
            </a:r>
          </a:p>
          <a:p>
            <a:pPr marL="0" indent="0">
              <a:buNone/>
            </a:pPr>
            <a:endParaRPr lang="en-US" dirty="0"/>
          </a:p>
        </p:txBody>
      </p:sp>
    </p:spTree>
    <p:extLst>
      <p:ext uri="{BB962C8B-B14F-4D97-AF65-F5344CB8AC3E}">
        <p14:creationId xmlns:p14="http://schemas.microsoft.com/office/powerpoint/2010/main" val="1476122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Users\Tina.Scollo-Crouse\AppData\Local\Microsoft\Windows\Temporary Internet Files\Content.IE5\HIV98W47\questions-answers-chemical-engineer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14400"/>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3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262" t="12085" r="41001" b="3104"/>
          <a:stretch/>
        </p:blipFill>
        <p:spPr bwMode="auto">
          <a:xfrm>
            <a:off x="1447800" y="685800"/>
            <a:ext cx="5149527" cy="502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71800" y="685800"/>
            <a:ext cx="5715000" cy="276999"/>
          </a:xfrm>
          <a:prstGeom prst="rect">
            <a:avLst/>
          </a:prstGeom>
          <a:noFill/>
        </p:spPr>
        <p:txBody>
          <a:bodyPr wrap="square" rtlCol="0">
            <a:spAutoFit/>
          </a:bodyPr>
          <a:lstStyle/>
          <a:p>
            <a:r>
              <a:rPr lang="en-US" sz="1200" dirty="0"/>
              <a:t>https://www.congress.gov/113/bills/hr803/BILLS-113hr803enr.pdf</a:t>
            </a:r>
          </a:p>
        </p:txBody>
      </p:sp>
    </p:spTree>
    <p:extLst>
      <p:ext uri="{BB962C8B-B14F-4D97-AF65-F5344CB8AC3E}">
        <p14:creationId xmlns:p14="http://schemas.microsoft.com/office/powerpoint/2010/main" val="368941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marL="0" indent="0">
              <a:buNone/>
            </a:pPr>
            <a:r>
              <a:rPr lang="en-US" sz="3600" dirty="0"/>
              <a:t>Federally; </a:t>
            </a:r>
          </a:p>
          <a:p>
            <a:pPr marL="0" indent="0">
              <a:buNone/>
            </a:pPr>
            <a:r>
              <a:rPr lang="en-US" sz="2800" dirty="0"/>
              <a:t>The Departments of Education, </a:t>
            </a:r>
          </a:p>
          <a:p>
            <a:pPr marL="0" indent="0">
              <a:buNone/>
            </a:pPr>
            <a:r>
              <a:rPr lang="en-US" sz="2800" dirty="0"/>
              <a:t>Department of  Labor, </a:t>
            </a:r>
          </a:p>
          <a:p>
            <a:pPr marL="0" indent="0">
              <a:buNone/>
            </a:pPr>
            <a:r>
              <a:rPr lang="en-US" sz="2800" dirty="0"/>
              <a:t>Departments of Health and Human Services, Department of Agriculture, </a:t>
            </a:r>
          </a:p>
          <a:p>
            <a:pPr marL="0" indent="0">
              <a:buNone/>
            </a:pPr>
            <a:r>
              <a:rPr lang="en-US" sz="2800" dirty="0"/>
              <a:t>Departments of Housing and Urban Development, </a:t>
            </a:r>
          </a:p>
          <a:p>
            <a:pPr marL="0" indent="0">
              <a:buNone/>
            </a:pPr>
            <a:endParaRPr lang="en-US" sz="2800" dirty="0"/>
          </a:p>
          <a:p>
            <a:pPr marL="0" indent="0">
              <a:buNone/>
            </a:pPr>
            <a:r>
              <a:rPr lang="en-US" sz="2800" dirty="0"/>
              <a:t>provided leadership in the implementation of WIOA law. </a:t>
            </a:r>
          </a:p>
        </p:txBody>
      </p:sp>
    </p:spTree>
    <p:extLst>
      <p:ext uri="{BB962C8B-B14F-4D97-AF65-F5344CB8AC3E}">
        <p14:creationId xmlns:p14="http://schemas.microsoft.com/office/powerpoint/2010/main" val="1678270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WIOA Purpose</a:t>
            </a:r>
          </a:p>
        </p:txBody>
      </p:sp>
      <p:sp>
        <p:nvSpPr>
          <p:cNvPr id="3" name="Content Placeholder 2"/>
          <p:cNvSpPr>
            <a:spLocks noGrp="1"/>
          </p:cNvSpPr>
          <p:nvPr>
            <p:ph idx="1"/>
          </p:nvPr>
        </p:nvSpPr>
        <p:spPr>
          <a:xfrm>
            <a:off x="979004" y="1524000"/>
            <a:ext cx="6841805" cy="1219201"/>
          </a:xfrm>
        </p:spPr>
        <p:txBody>
          <a:bodyPr>
            <a:normAutofit/>
          </a:bodyPr>
          <a:lstStyle/>
          <a:p>
            <a:pPr marL="68580" indent="0">
              <a:buNone/>
            </a:pPr>
            <a:r>
              <a:rPr lang="en-US" sz="2400" dirty="0">
                <a:solidFill>
                  <a:schemeClr val="tx1"/>
                </a:solidFill>
              </a:rPr>
              <a:t>To amend the Workforce Investment Act (WIA) of 1998 to </a:t>
            </a:r>
            <a:r>
              <a:rPr lang="en-US" sz="2400" b="1" dirty="0">
                <a:solidFill>
                  <a:schemeClr val="tx1"/>
                </a:solidFill>
              </a:rPr>
              <a:t>strengthen</a:t>
            </a:r>
            <a:r>
              <a:rPr lang="en-US" sz="2400" dirty="0">
                <a:solidFill>
                  <a:schemeClr val="tx1"/>
                </a:solidFill>
              </a:rPr>
              <a:t> </a:t>
            </a:r>
            <a:r>
              <a:rPr lang="en-US" sz="2400" b="1" dirty="0">
                <a:solidFill>
                  <a:schemeClr val="tx1"/>
                </a:solidFill>
              </a:rPr>
              <a:t>the United States workforce development system</a:t>
            </a:r>
            <a:r>
              <a:rPr lang="en-US" sz="2400" dirty="0">
                <a:solidFill>
                  <a:schemeClr val="tx1"/>
                </a:solidFill>
              </a:rPr>
              <a:t>.</a:t>
            </a:r>
          </a:p>
          <a:p>
            <a:pPr marL="68580" indent="0">
              <a:buNone/>
            </a:pPr>
            <a:endParaRPr lang="en-US" sz="1800" dirty="0">
              <a:solidFill>
                <a:schemeClr val="tx1"/>
              </a:solidFill>
            </a:endParaRPr>
          </a:p>
        </p:txBody>
      </p:sp>
      <p:sp>
        <p:nvSpPr>
          <p:cNvPr id="4" name="TextBox 3"/>
          <p:cNvSpPr txBox="1"/>
          <p:nvPr/>
        </p:nvSpPr>
        <p:spPr>
          <a:xfrm>
            <a:off x="609600" y="2851666"/>
            <a:ext cx="5715000" cy="369332"/>
          </a:xfrm>
          <a:prstGeom prst="rect">
            <a:avLst/>
          </a:prstGeom>
          <a:noFill/>
        </p:spPr>
        <p:txBody>
          <a:bodyPr wrap="square" rtlCol="0">
            <a:spAutoFit/>
          </a:bodyPr>
          <a:lstStyle/>
          <a:p>
            <a:r>
              <a:rPr lang="en-US" dirty="0"/>
              <a:t>WIOA works for Workers &amp; Job Seekers</a:t>
            </a:r>
          </a:p>
        </p:txBody>
      </p:sp>
      <p:sp>
        <p:nvSpPr>
          <p:cNvPr id="5" name="TextBox 4"/>
          <p:cNvSpPr txBox="1"/>
          <p:nvPr/>
        </p:nvSpPr>
        <p:spPr>
          <a:xfrm>
            <a:off x="4876800" y="3276600"/>
            <a:ext cx="3352800" cy="369332"/>
          </a:xfrm>
          <a:prstGeom prst="rect">
            <a:avLst/>
          </a:prstGeom>
          <a:noFill/>
        </p:spPr>
        <p:txBody>
          <a:bodyPr wrap="square" rtlCol="0">
            <a:spAutoFit/>
          </a:bodyPr>
          <a:lstStyle/>
          <a:p>
            <a:r>
              <a:rPr lang="en-US" dirty="0"/>
              <a:t>WIOA Works for Employers</a:t>
            </a:r>
          </a:p>
        </p:txBody>
      </p:sp>
      <p:sp>
        <p:nvSpPr>
          <p:cNvPr id="6" name="TextBox 5"/>
          <p:cNvSpPr txBox="1"/>
          <p:nvPr/>
        </p:nvSpPr>
        <p:spPr>
          <a:xfrm>
            <a:off x="640080" y="3810000"/>
            <a:ext cx="4495800" cy="369332"/>
          </a:xfrm>
          <a:prstGeom prst="rect">
            <a:avLst/>
          </a:prstGeom>
          <a:noFill/>
        </p:spPr>
        <p:txBody>
          <a:bodyPr wrap="square" rtlCol="0">
            <a:spAutoFit/>
          </a:bodyPr>
          <a:lstStyle/>
          <a:p>
            <a:r>
              <a:rPr lang="en-US" dirty="0"/>
              <a:t>WIOA works for Communities </a:t>
            </a:r>
          </a:p>
        </p:txBody>
      </p:sp>
      <p:sp>
        <p:nvSpPr>
          <p:cNvPr id="7" name="TextBox 6"/>
          <p:cNvSpPr txBox="1"/>
          <p:nvPr/>
        </p:nvSpPr>
        <p:spPr>
          <a:xfrm>
            <a:off x="3449320" y="4367292"/>
            <a:ext cx="4267200" cy="381000"/>
          </a:xfrm>
          <a:prstGeom prst="rect">
            <a:avLst/>
          </a:prstGeom>
          <a:noFill/>
        </p:spPr>
        <p:txBody>
          <a:bodyPr wrap="square" rtlCol="0">
            <a:spAutoFit/>
          </a:bodyPr>
          <a:lstStyle/>
          <a:p>
            <a:r>
              <a:rPr lang="en-US" dirty="0"/>
              <a:t>WIOA works for Government</a:t>
            </a:r>
          </a:p>
        </p:txBody>
      </p:sp>
      <p:sp>
        <p:nvSpPr>
          <p:cNvPr id="8" name="TextBox 7"/>
          <p:cNvSpPr txBox="1"/>
          <p:nvPr/>
        </p:nvSpPr>
        <p:spPr>
          <a:xfrm>
            <a:off x="526983" y="4955232"/>
            <a:ext cx="7696200" cy="461665"/>
          </a:xfrm>
          <a:prstGeom prst="rect">
            <a:avLst/>
          </a:prstGeom>
          <a:noFill/>
        </p:spPr>
        <p:txBody>
          <a:bodyPr wrap="square" rtlCol="0">
            <a:spAutoFit/>
          </a:bodyPr>
          <a:lstStyle/>
          <a:p>
            <a:pPr algn="ctr"/>
            <a:r>
              <a:rPr lang="en-US" sz="2400" dirty="0"/>
              <a:t>WIOA  WORKS FOR EVERYONE</a:t>
            </a:r>
          </a:p>
        </p:txBody>
      </p:sp>
    </p:spTree>
    <p:extLst>
      <p:ext uri="{BB962C8B-B14F-4D97-AF65-F5344CB8AC3E}">
        <p14:creationId xmlns:p14="http://schemas.microsoft.com/office/powerpoint/2010/main" val="269202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2000"/>
                                        <p:tgtEl>
                                          <p:spTgt spid="8">
                                            <p:txEl>
                                              <p:pRg st="0" end="0"/>
                                            </p:txEl>
                                          </p:spTgt>
                                        </p:tgtEl>
                                      </p:cBhvr>
                                    </p:animEffect>
                                    <p:anim calcmode="lin" valueType="num">
                                      <p:cBhvr>
                                        <p:cTn id="37"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38"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WIOA Improvement Efforts</a:t>
            </a:r>
          </a:p>
        </p:txBody>
      </p:sp>
      <p:sp>
        <p:nvSpPr>
          <p:cNvPr id="5" name="Content Placeholder 4"/>
          <p:cNvSpPr>
            <a:spLocks noGrp="1"/>
          </p:cNvSpPr>
          <p:nvPr>
            <p:ph idx="1"/>
          </p:nvPr>
        </p:nvSpPr>
        <p:spPr/>
        <p:txBody>
          <a:bodyPr>
            <a:normAutofit/>
          </a:bodyPr>
          <a:lstStyle/>
          <a:p>
            <a:r>
              <a:rPr lang="en-US" sz="2800" b="1" dirty="0"/>
              <a:t>Workforce Development System</a:t>
            </a:r>
          </a:p>
          <a:p>
            <a:pPr lvl="3"/>
            <a:r>
              <a:rPr lang="en-US" sz="3200" dirty="0"/>
              <a:t>Training </a:t>
            </a:r>
          </a:p>
          <a:p>
            <a:pPr lvl="3"/>
            <a:r>
              <a:rPr lang="en-US" sz="3200" dirty="0"/>
              <a:t>Employment Services</a:t>
            </a:r>
          </a:p>
          <a:p>
            <a:pPr lvl="3"/>
            <a:r>
              <a:rPr lang="en-US" sz="3200" dirty="0"/>
              <a:t>Job Corps</a:t>
            </a:r>
          </a:p>
          <a:p>
            <a:pPr lvl="3"/>
            <a:r>
              <a:rPr lang="en-US" sz="3200" dirty="0"/>
              <a:t>Adult Education </a:t>
            </a:r>
          </a:p>
          <a:p>
            <a:pPr lvl="3"/>
            <a:r>
              <a:rPr lang="en-US" sz="3200" dirty="0"/>
              <a:t>Vocational Rehabilitations Services</a:t>
            </a:r>
          </a:p>
          <a:p>
            <a:pPr lvl="3"/>
            <a:r>
              <a:rPr lang="en-US" sz="3200" dirty="0"/>
              <a:t>Agency Partnerships </a:t>
            </a:r>
          </a:p>
          <a:p>
            <a:pPr lvl="3"/>
            <a:r>
              <a:rPr lang="en-US" sz="3200" dirty="0"/>
              <a:t>More   </a:t>
            </a:r>
          </a:p>
          <a:p>
            <a:endParaRPr lang="en-US" dirty="0"/>
          </a:p>
        </p:txBody>
      </p:sp>
    </p:spTree>
    <p:extLst>
      <p:ext uri="{BB962C8B-B14F-4D97-AF65-F5344CB8AC3E}">
        <p14:creationId xmlns:p14="http://schemas.microsoft.com/office/powerpoint/2010/main" val="412190940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WIOA Improvement Efforts</a:t>
            </a:r>
          </a:p>
        </p:txBody>
      </p:sp>
      <p:sp>
        <p:nvSpPr>
          <p:cNvPr id="5" name="Content Placeholder 4"/>
          <p:cNvSpPr>
            <a:spLocks noGrp="1"/>
          </p:cNvSpPr>
          <p:nvPr>
            <p:ph idx="1"/>
          </p:nvPr>
        </p:nvSpPr>
        <p:spPr/>
        <p:txBody>
          <a:bodyPr>
            <a:normAutofit/>
          </a:bodyPr>
          <a:lstStyle/>
          <a:p>
            <a:r>
              <a:rPr lang="en-US" dirty="0"/>
              <a:t>Alignment of </a:t>
            </a:r>
          </a:p>
          <a:p>
            <a:pPr lvl="1"/>
            <a:r>
              <a:rPr lang="en-US" dirty="0"/>
              <a:t>Workforce Investment, </a:t>
            </a:r>
          </a:p>
          <a:p>
            <a:pPr lvl="1"/>
            <a:r>
              <a:rPr lang="en-US" dirty="0"/>
              <a:t>Education </a:t>
            </a:r>
          </a:p>
          <a:p>
            <a:pPr lvl="1"/>
            <a:r>
              <a:rPr lang="en-US" dirty="0"/>
              <a:t>Economic Development </a:t>
            </a:r>
          </a:p>
          <a:p>
            <a:pPr lvl="1"/>
            <a:endParaRPr lang="en-US" dirty="0"/>
          </a:p>
          <a:p>
            <a:r>
              <a:rPr lang="en-US" dirty="0"/>
              <a:t>Improve the structure and delivery of services</a:t>
            </a:r>
          </a:p>
        </p:txBody>
      </p:sp>
    </p:spTree>
    <p:extLst>
      <p:ext uri="{BB962C8B-B14F-4D97-AF65-F5344CB8AC3E}">
        <p14:creationId xmlns:p14="http://schemas.microsoft.com/office/powerpoint/2010/main" val="180116480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WIOA Improvement Efforts</a:t>
            </a:r>
          </a:p>
        </p:txBody>
      </p:sp>
      <p:sp>
        <p:nvSpPr>
          <p:cNvPr id="5" name="Content Placeholder 4"/>
          <p:cNvSpPr>
            <a:spLocks noGrp="1"/>
          </p:cNvSpPr>
          <p:nvPr>
            <p:ph idx="1"/>
          </p:nvPr>
        </p:nvSpPr>
        <p:spPr/>
        <p:txBody>
          <a:bodyPr>
            <a:normAutofit/>
          </a:bodyPr>
          <a:lstStyle/>
          <a:p>
            <a:r>
              <a:rPr lang="en-US" dirty="0"/>
              <a:t>Provide Workforce Development Activities that increase</a:t>
            </a:r>
          </a:p>
          <a:p>
            <a:pPr lvl="1"/>
            <a:r>
              <a:rPr lang="en-US" dirty="0"/>
              <a:t>Credentials</a:t>
            </a:r>
          </a:p>
          <a:p>
            <a:pPr lvl="1"/>
            <a:r>
              <a:rPr lang="en-US" dirty="0"/>
              <a:t>Employment retention</a:t>
            </a:r>
          </a:p>
          <a:p>
            <a:pPr lvl="1"/>
            <a:r>
              <a:rPr lang="en-US" dirty="0"/>
              <a:t>Increased earnings </a:t>
            </a:r>
          </a:p>
        </p:txBody>
      </p:sp>
    </p:spTree>
    <p:extLst>
      <p:ext uri="{BB962C8B-B14F-4D97-AF65-F5344CB8AC3E}">
        <p14:creationId xmlns:p14="http://schemas.microsoft.com/office/powerpoint/2010/main" val="304856685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2625</TotalTime>
  <Words>2188</Words>
  <Application>Microsoft Office PowerPoint</Application>
  <PresentationFormat>On-screen Show (4:3)</PresentationFormat>
  <Paragraphs>266</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Bookman Old Style</vt:lpstr>
      <vt:lpstr>Calibri</vt:lpstr>
      <vt:lpstr>Georgia</vt:lpstr>
      <vt:lpstr>Times New Roman</vt:lpstr>
      <vt:lpstr>Wingdings</vt:lpstr>
      <vt:lpstr>Clarity</vt:lpstr>
      <vt:lpstr>The Evolving WIOA  </vt:lpstr>
      <vt:lpstr>Purpose</vt:lpstr>
      <vt:lpstr>WIOA</vt:lpstr>
      <vt:lpstr>PowerPoint Presentation</vt:lpstr>
      <vt:lpstr>PowerPoint Presentation</vt:lpstr>
      <vt:lpstr>WIOA Purpose</vt:lpstr>
      <vt:lpstr>WIOA Improvement Efforts</vt:lpstr>
      <vt:lpstr>WIOA Improvement Efforts</vt:lpstr>
      <vt:lpstr>WIOA Improvement Efforts</vt:lpstr>
      <vt:lpstr>WIOA Improvement Efforts</vt:lpstr>
      <vt:lpstr>WIOA Improvement Efforts</vt:lpstr>
      <vt:lpstr>Requires States to Strategically Align Workforce Development Programs:  WIOA ensures that employment and training services provided by the core programs are coordinated and complementary so that job seekers acquire skills and credentials that meet employer needs.  </vt:lpstr>
      <vt:lpstr>The WIOA Vision</vt:lpstr>
      <vt:lpstr>Our State’s Response</vt:lpstr>
      <vt:lpstr>DWDB</vt:lpstr>
      <vt:lpstr>WIOA Leadership Team</vt:lpstr>
      <vt:lpstr>One-Stop Operator</vt:lpstr>
      <vt:lpstr>One Stop Partners</vt:lpstr>
      <vt:lpstr>PowerPoint Presentation</vt:lpstr>
      <vt:lpstr>One Stop Mission</vt:lpstr>
      <vt:lpstr>PowerPoint Presentation</vt:lpstr>
      <vt:lpstr>Delaware’s One Stop System and WIOA </vt:lpstr>
      <vt:lpstr>One Stop Mobile Unit</vt:lpstr>
      <vt:lpstr>PowerPoint Presentation</vt:lpstr>
      <vt:lpstr>Agency Referrals</vt:lpstr>
      <vt:lpstr>PowerPoint Presentation</vt:lpstr>
      <vt:lpstr>PowerPoint Presentation</vt:lpstr>
      <vt:lpstr>More information </vt:lpstr>
      <vt:lpstr>Tools to help</vt:lpstr>
      <vt:lpstr>Promotes Accountability and Transparency</vt:lpstr>
      <vt:lpstr>Performance Targets </vt:lpstr>
      <vt:lpstr>Evolve</vt:lpstr>
      <vt:lpstr>Statewide</vt:lpstr>
      <vt:lpstr>Goals</vt:lpstr>
      <vt:lpstr>Future</vt:lpstr>
      <vt:lpstr>PowerPoint Presentation</vt:lpstr>
    </vt:vector>
  </TitlesOfParts>
  <Company>Delaware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Evolving wioa</dc:title>
  <dc:creator>Joyce.Ottinger</dc:creator>
  <cp:lastModifiedBy>Hope Ellsworth</cp:lastModifiedBy>
  <cp:revision>115</cp:revision>
  <cp:lastPrinted>2018-05-09T16:10:14Z</cp:lastPrinted>
  <dcterms:created xsi:type="dcterms:W3CDTF">2018-04-03T15:03:24Z</dcterms:created>
  <dcterms:modified xsi:type="dcterms:W3CDTF">2018-05-10T18:03:32Z</dcterms:modified>
</cp:coreProperties>
</file>